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7" r:id="rId3"/>
    <p:sldId id="259" r:id="rId4"/>
    <p:sldId id="260" r:id="rId5"/>
    <p:sldId id="262" r:id="rId6"/>
    <p:sldId id="263" r:id="rId7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CC58E-14B9-467F-BDBE-93B4AA87715B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B8DA6-B4E9-4D6D-8793-11C3238B4B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62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8DA6-B4E9-4D6D-8793-11C3238B4B0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98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0D5D-2702-4DE7-AAC0-DD7055DCEB6E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B3-31B4-4EC1-905A-16D0470CEE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0D5D-2702-4DE7-AAC0-DD7055DCEB6E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B3-31B4-4EC1-905A-16D0470CEE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0D5D-2702-4DE7-AAC0-DD7055DCEB6E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B3-31B4-4EC1-905A-16D0470CEE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0D5D-2702-4DE7-AAC0-DD7055DCEB6E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B3-31B4-4EC1-905A-16D0470CEE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0D5D-2702-4DE7-AAC0-DD7055DCEB6E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B3-31B4-4EC1-905A-16D0470CEE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0D5D-2702-4DE7-AAC0-DD7055DCEB6E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B3-31B4-4EC1-905A-16D0470CEE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0D5D-2702-4DE7-AAC0-DD7055DCEB6E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B3-31B4-4EC1-905A-16D0470CEE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0D5D-2702-4DE7-AAC0-DD7055DCEB6E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B3-31B4-4EC1-905A-16D0470CEE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0D5D-2702-4DE7-AAC0-DD7055DCEB6E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B3-31B4-4EC1-905A-16D0470CEE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0D5D-2702-4DE7-AAC0-DD7055DCEB6E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B3-31B4-4EC1-905A-16D0470CEE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0D5D-2702-4DE7-AAC0-DD7055DCEB6E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B3-31B4-4EC1-905A-16D0470CEE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0D5D-2702-4DE7-AAC0-DD7055DCEB6E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724B3-31B4-4EC1-905A-16D0470CEEB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odatelna@sbdplzenjih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bdplzenjih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160240"/>
          </a:xfrm>
        </p:spPr>
        <p:txBody>
          <a:bodyPr>
            <a:noAutofit/>
          </a:bodyPr>
          <a:lstStyle/>
          <a:p>
            <a:r>
              <a:rPr lang="cs-CZ" sz="5000" b="1" dirty="0" smtClean="0"/>
              <a:t>Shromáždění delegátů</a:t>
            </a:r>
            <a:br>
              <a:rPr lang="cs-CZ" sz="5000" b="1" dirty="0" smtClean="0"/>
            </a:br>
            <a:r>
              <a:rPr lang="cs-CZ" sz="5000" b="1" dirty="0" smtClean="0"/>
              <a:t>2015</a:t>
            </a:r>
            <a:br>
              <a:rPr lang="cs-CZ" sz="5000" b="1" dirty="0" smtClean="0"/>
            </a:br>
            <a:r>
              <a:rPr lang="cs-CZ" sz="4000" b="1" dirty="0" smtClean="0"/>
              <a:t>Jednací řád (úpravy)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28192"/>
          </a:xfrm>
        </p:spPr>
        <p:txBody>
          <a:bodyPr>
            <a:normAutofit fontScale="55000" lnSpcReduction="20000"/>
          </a:bodyPr>
          <a:lstStyle/>
          <a:p>
            <a:r>
              <a:rPr lang="cs-CZ" sz="2700" dirty="0" smtClean="0">
                <a:solidFill>
                  <a:schemeClr val="tx1"/>
                </a:solidFill>
              </a:rPr>
              <a:t>Jaroslav Majer</a:t>
            </a:r>
          </a:p>
          <a:p>
            <a:r>
              <a:rPr lang="cs-CZ" sz="3300" b="1" dirty="0" smtClean="0">
                <a:solidFill>
                  <a:schemeClr val="tx1"/>
                </a:solidFill>
              </a:rPr>
              <a:t>Stavební bytové družstvo Plzeň - jih se sídlem v Přešticích</a:t>
            </a:r>
          </a:p>
          <a:p>
            <a:r>
              <a:rPr lang="cs-CZ" sz="3300" b="1" dirty="0" smtClean="0">
                <a:solidFill>
                  <a:schemeClr val="tx1"/>
                </a:solidFill>
              </a:rPr>
              <a:t>Hlávkova 23, 334 01 Přeštice</a:t>
            </a:r>
          </a:p>
          <a:p>
            <a:endParaRPr lang="cs-CZ" sz="3300" b="1" dirty="0" smtClean="0">
              <a:solidFill>
                <a:schemeClr val="tx1"/>
              </a:solidFill>
            </a:endParaRPr>
          </a:p>
          <a:p>
            <a:r>
              <a:rPr lang="cs-CZ" sz="3300" b="1" dirty="0" smtClean="0">
                <a:solidFill>
                  <a:schemeClr val="tx1"/>
                </a:solidFill>
              </a:rPr>
              <a:t>Shromáždění delegátů 28. 5. 2015, 18:00 hod.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Velký sál Kulturního a komunitního centra v Přešticích, Masarykovo náměstí 311</a:t>
            </a:r>
          </a:p>
          <a:p>
            <a:endParaRPr lang="cs-CZ" dirty="0"/>
          </a:p>
        </p:txBody>
      </p:sp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85921"/>
            <a:ext cx="1077888" cy="1053710"/>
          </a:xfrm>
          <a:prstGeom prst="rect">
            <a:avLst/>
          </a:prstGeom>
          <a:noFill/>
        </p:spPr>
      </p:pic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448" y="944824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67544" y="692696"/>
            <a:ext cx="8136904" cy="583264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cs-CZ" sz="1800" b="1" dirty="0"/>
              <a:t>Stavební bytové družstvo Plzeň-jih se sídlem v Přešticích, Hlávkova 23,  334 01 Přeštice, okres Plzeň – jih  </a:t>
            </a:r>
            <a:endParaRPr lang="cs-CZ" sz="1800" b="1" u="sng" dirty="0"/>
          </a:p>
          <a:p>
            <a:pPr algn="ctr">
              <a:buNone/>
            </a:pPr>
            <a:r>
              <a:rPr lang="cs-CZ" sz="1800" dirty="0"/>
              <a:t>IČO: 00 040 738, tel: 377982273, fax: 377983649, e-mail:</a:t>
            </a:r>
            <a:r>
              <a:rPr lang="cs-CZ" sz="1800" u="sng" dirty="0"/>
              <a:t> </a:t>
            </a:r>
            <a:r>
              <a:rPr lang="cs-CZ" sz="1800" u="sng" dirty="0">
                <a:hlinkClick r:id="rId3"/>
              </a:rPr>
              <a:t>podatelna@</a:t>
            </a:r>
            <a:r>
              <a:rPr lang="cs-CZ" sz="1800" u="sng" dirty="0" err="1">
                <a:hlinkClick r:id="rId3"/>
              </a:rPr>
              <a:t>sbdplzenjih.cz</a:t>
            </a:r>
            <a:r>
              <a:rPr lang="cs-CZ" sz="1800" u="sng" dirty="0"/>
              <a:t>, </a:t>
            </a:r>
            <a:r>
              <a:rPr lang="cs-CZ" sz="1800" dirty="0"/>
              <a:t>web:</a:t>
            </a:r>
            <a:r>
              <a:rPr lang="cs-CZ" sz="1800" u="sng" dirty="0"/>
              <a:t> </a:t>
            </a:r>
            <a:r>
              <a:rPr lang="cs-CZ" sz="1800" u="sng" dirty="0">
                <a:hlinkClick r:id="rId4"/>
              </a:rPr>
              <a:t>www.</a:t>
            </a:r>
            <a:r>
              <a:rPr lang="cs-CZ" sz="1800" u="sng" dirty="0" err="1">
                <a:hlinkClick r:id="rId4"/>
              </a:rPr>
              <a:t>sbdplzenjih.cz</a:t>
            </a:r>
            <a:endParaRPr lang="cs-CZ" sz="1800" b="1" u="sng" dirty="0"/>
          </a:p>
          <a:p>
            <a:pPr algn="ctr">
              <a:buNone/>
            </a:pPr>
            <a:r>
              <a:rPr lang="cs-CZ" sz="1800" dirty="0"/>
              <a:t>Zapsané v obchodním rejstříku u Krajského soudu v Plzni: oddíl Dr. XXV, vložka 31</a:t>
            </a:r>
            <a:endParaRPr lang="cs-CZ" dirty="0"/>
          </a:p>
          <a:p>
            <a:pPr algn="ctr">
              <a:spcBef>
                <a:spcPts val="1800"/>
              </a:spcBef>
              <a:buNone/>
            </a:pPr>
            <a:r>
              <a:rPr lang="cs-CZ" dirty="0"/>
              <a:t> </a:t>
            </a:r>
            <a:r>
              <a:rPr lang="cs-CZ" sz="4200" b="1" dirty="0" smtClean="0"/>
              <a:t>JEDNACÍ </a:t>
            </a:r>
            <a:r>
              <a:rPr lang="cs-CZ" sz="4200" b="1" dirty="0"/>
              <a:t>ŘÁD </a:t>
            </a:r>
            <a:endParaRPr lang="cs-CZ" sz="4200" dirty="0"/>
          </a:p>
          <a:p>
            <a:pPr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4200" dirty="0"/>
              <a:t>(návrh 29. 4. 2015 – pozvánka na SD 28.5.2015 </a:t>
            </a:r>
            <a:r>
              <a:rPr lang="cs-CZ" sz="4200" u="sng" dirty="0">
                <a:solidFill>
                  <a:srgbClr val="C00000"/>
                </a:solidFill>
              </a:rPr>
              <a:t>+ úpravy</a:t>
            </a:r>
            <a:r>
              <a:rPr lang="cs-CZ" sz="4200" dirty="0" smtClean="0"/>
              <a:t>)</a:t>
            </a:r>
            <a:endParaRPr lang="cs-CZ" sz="4200" dirty="0"/>
          </a:p>
          <a:p>
            <a:pPr marL="0" indent="0">
              <a:buNone/>
              <a:tabLst>
                <a:tab pos="361950" algn="l"/>
              </a:tabLst>
            </a:pPr>
            <a:r>
              <a:rPr lang="cs-CZ" sz="3800" b="1" dirty="0" smtClean="0"/>
              <a:t>	I. Úvodní </a:t>
            </a:r>
            <a:r>
              <a:rPr lang="cs-CZ" sz="3800" b="1" dirty="0"/>
              <a:t>ustanovení</a:t>
            </a:r>
            <a:endParaRPr lang="cs-CZ" sz="3800" dirty="0"/>
          </a:p>
          <a:p>
            <a:pPr marL="0" indent="0">
              <a:buNone/>
              <a:tabLst>
                <a:tab pos="361950" algn="l"/>
              </a:tabLst>
            </a:pPr>
            <a:r>
              <a:rPr lang="cs-CZ" sz="3800" dirty="0" smtClean="0"/>
              <a:t>	čl</a:t>
            </a:r>
            <a:r>
              <a:rPr lang="cs-CZ" sz="3800" dirty="0"/>
              <a:t>. </a:t>
            </a:r>
            <a:r>
              <a:rPr lang="cs-CZ" sz="3800" dirty="0" smtClean="0"/>
              <a:t>1</a:t>
            </a:r>
            <a:endParaRPr lang="cs-CZ" sz="3800" dirty="0"/>
          </a:p>
          <a:p>
            <a:pPr marL="0" indent="0">
              <a:buNone/>
              <a:tabLst>
                <a:tab pos="355600" algn="l"/>
              </a:tabLst>
            </a:pPr>
            <a:r>
              <a:rPr lang="cs-CZ" sz="3800" dirty="0" smtClean="0"/>
              <a:t>1)	Shromáždění </a:t>
            </a:r>
            <a:r>
              <a:rPr lang="cs-CZ" sz="3800" dirty="0"/>
              <a:t>delegátů jako nejvyšší orgán Stavebního bytového </a:t>
            </a:r>
            <a:r>
              <a:rPr lang="cs-CZ" sz="3800" dirty="0" smtClean="0"/>
              <a:t>	družstva 	Plzeň-	jih </a:t>
            </a:r>
            <a:r>
              <a:rPr lang="cs-CZ" sz="3800" dirty="0"/>
              <a:t>se sídlem v Přešticích (dále jen „</a:t>
            </a:r>
            <a:r>
              <a:rPr lang="cs-CZ" sz="3800" u="sng" dirty="0"/>
              <a:t>družstvo</a:t>
            </a:r>
            <a:r>
              <a:rPr lang="cs-CZ" sz="3800" dirty="0"/>
              <a:t>“) </a:t>
            </a:r>
            <a:r>
              <a:rPr lang="cs-CZ" sz="3800" dirty="0" smtClean="0"/>
              <a:t>na </a:t>
            </a:r>
            <a:r>
              <a:rPr lang="cs-CZ" sz="3800" dirty="0"/>
              <a:t>svém </a:t>
            </a:r>
            <a:r>
              <a:rPr lang="cs-CZ" sz="3800" dirty="0" smtClean="0"/>
              <a:t>jednání konaném </a:t>
            </a:r>
            <a:r>
              <a:rPr lang="cs-CZ" sz="3800" dirty="0"/>
              <a:t>dne 28. </a:t>
            </a:r>
            <a:r>
              <a:rPr lang="cs-CZ" sz="3800" dirty="0" smtClean="0"/>
              <a:t>	5</a:t>
            </a:r>
            <a:r>
              <a:rPr lang="cs-CZ" sz="3800" dirty="0"/>
              <a:t>. 2015 ve smyslu čl. </a:t>
            </a:r>
            <a:r>
              <a:rPr lang="cs-CZ" sz="3800" dirty="0" smtClean="0"/>
              <a:t>66 odst</a:t>
            </a:r>
            <a:r>
              <a:rPr lang="cs-CZ" sz="3800" dirty="0"/>
              <a:t>. 2) písm. b) stanov </a:t>
            </a:r>
            <a:r>
              <a:rPr lang="cs-CZ" sz="3800" dirty="0" smtClean="0"/>
              <a:t>družstva </a:t>
            </a:r>
            <a:r>
              <a:rPr lang="cs-CZ" sz="3800" dirty="0"/>
              <a:t>schválilo tento jednací </a:t>
            </a:r>
            <a:r>
              <a:rPr lang="cs-CZ" sz="3800" dirty="0" smtClean="0"/>
              <a:t>	řád</a:t>
            </a:r>
            <a:r>
              <a:rPr lang="cs-CZ" sz="3800" dirty="0"/>
              <a:t>.</a:t>
            </a:r>
          </a:p>
          <a:p>
            <a:pPr marL="0" lvl="0" indent="0">
              <a:spcAft>
                <a:spcPts val="2400"/>
              </a:spcAft>
              <a:buNone/>
              <a:tabLst>
                <a:tab pos="355600" algn="l"/>
              </a:tabLst>
            </a:pPr>
            <a:r>
              <a:rPr lang="cs-CZ" sz="3800" dirty="0" smtClean="0"/>
              <a:t>2)	Jednací </a:t>
            </a:r>
            <a:r>
              <a:rPr lang="cs-CZ" sz="3800" dirty="0"/>
              <a:t>řád upravuje postup orgánů družstva při jejich jednání </a:t>
            </a:r>
            <a:r>
              <a:rPr lang="cs-CZ" sz="3800" dirty="0" smtClean="0"/>
              <a:t>a rozhodování</a:t>
            </a:r>
            <a:r>
              <a:rPr lang="cs-CZ" sz="3800" dirty="0"/>
              <a:t>. </a:t>
            </a:r>
            <a:r>
              <a:rPr lang="cs-CZ" sz="3800" dirty="0" smtClean="0"/>
              <a:t>	Jeho </a:t>
            </a:r>
            <a:r>
              <a:rPr lang="cs-CZ" sz="3800" dirty="0"/>
              <a:t>ustanovení jsou závazná pro všechny orgány </a:t>
            </a:r>
            <a:r>
              <a:rPr lang="cs-CZ" sz="3800" dirty="0" smtClean="0"/>
              <a:t>družstva</a:t>
            </a:r>
            <a:r>
              <a:rPr lang="cs-CZ" sz="3800" dirty="0"/>
              <a:t>. </a:t>
            </a:r>
          </a:p>
          <a:p>
            <a:pPr marL="0" indent="0">
              <a:spcAft>
                <a:spcPts val="600"/>
              </a:spcAft>
              <a:buNone/>
              <a:tabLst>
                <a:tab pos="361950" algn="l"/>
              </a:tabLst>
            </a:pPr>
            <a:r>
              <a:rPr lang="cs-CZ" sz="3800" dirty="0"/>
              <a:t>	</a:t>
            </a:r>
            <a:r>
              <a:rPr lang="cs-CZ" sz="3800" b="1" dirty="0" smtClean="0"/>
              <a:t>II</a:t>
            </a:r>
            <a:r>
              <a:rPr lang="cs-CZ" sz="3800" b="1" dirty="0"/>
              <a:t>. Ustavení orgánů družstva</a:t>
            </a:r>
            <a:endParaRPr lang="cs-CZ" sz="3800" dirty="0"/>
          </a:p>
          <a:p>
            <a:pPr marL="0" indent="0">
              <a:buNone/>
              <a:tabLst>
                <a:tab pos="354013" algn="l"/>
              </a:tabLst>
            </a:pPr>
            <a:r>
              <a:rPr lang="cs-CZ" sz="3800" dirty="0" smtClean="0"/>
              <a:t>	čl</a:t>
            </a:r>
            <a:r>
              <a:rPr lang="cs-CZ" sz="3800" dirty="0"/>
              <a:t>. 3</a:t>
            </a:r>
          </a:p>
          <a:p>
            <a:pPr marL="0" lvl="0" indent="0">
              <a:buNone/>
              <a:tabLst>
                <a:tab pos="354013" algn="l"/>
              </a:tabLst>
            </a:pPr>
            <a:r>
              <a:rPr lang="cs-CZ" sz="3800" dirty="0"/>
              <a:t>3)	Členem představenstva nebo členem kontrolní komise může být pouze osoba, 	</a:t>
            </a:r>
            <a:r>
              <a:rPr lang="cs-CZ" sz="3800" u="sng" dirty="0">
                <a:solidFill>
                  <a:srgbClr val="C00000"/>
                </a:solidFill>
              </a:rPr>
              <a:t>splňující podmínky podle odst. 2), jejíž členský vklad v družstvu činí nejméně </a:t>
            </a:r>
            <a:r>
              <a:rPr lang="cs-CZ" sz="3800" dirty="0">
                <a:solidFill>
                  <a:srgbClr val="C00000"/>
                </a:solidFill>
              </a:rPr>
              <a:t>	</a:t>
            </a:r>
            <a:r>
              <a:rPr lang="cs-CZ" sz="3800" u="sng" dirty="0">
                <a:solidFill>
                  <a:srgbClr val="C00000"/>
                </a:solidFill>
              </a:rPr>
              <a:t>1.000,- Kč</a:t>
            </a:r>
            <a:r>
              <a:rPr lang="cs-CZ" sz="3800" dirty="0"/>
              <a:t>, která je bezúhonná ve smyslu zákona o živnostenském podnikání a u 	níž nenastala skutečnost, jež je překážkou </a:t>
            </a:r>
            <a:r>
              <a:rPr lang="cs-CZ" sz="3800" dirty="0" smtClean="0"/>
              <a:t>provozování </a:t>
            </a:r>
            <a:r>
              <a:rPr lang="cs-CZ" sz="3800" dirty="0"/>
              <a:t>živnosti. </a:t>
            </a:r>
          </a:p>
          <a:p>
            <a:pPr>
              <a:buNone/>
            </a:pPr>
            <a:r>
              <a:rPr lang="cs-CZ" sz="3800" dirty="0"/>
              <a:t> </a:t>
            </a:r>
          </a:p>
          <a:p>
            <a:pPr marL="0" indent="0">
              <a:buNone/>
              <a:tabLst>
                <a:tab pos="355600" algn="l"/>
              </a:tabLst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476672"/>
            <a:ext cx="7704856" cy="612068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endParaRPr lang="cs-CZ" sz="1800" dirty="0" smtClean="0"/>
          </a:p>
          <a:p>
            <a:pPr marL="0" indent="0">
              <a:spcBef>
                <a:spcPts val="1800"/>
              </a:spcBef>
              <a:buNone/>
              <a:tabLst>
                <a:tab pos="354013" algn="l"/>
              </a:tabLst>
            </a:pPr>
            <a:r>
              <a:rPr lang="cs-CZ" sz="1800" dirty="0" smtClean="0"/>
              <a:t>	čl</a:t>
            </a:r>
            <a:r>
              <a:rPr lang="cs-CZ" sz="1800" dirty="0"/>
              <a:t>. </a:t>
            </a:r>
            <a:r>
              <a:rPr lang="cs-CZ" sz="1800" dirty="0" smtClean="0"/>
              <a:t>6</a:t>
            </a:r>
            <a:r>
              <a:rPr lang="cs-CZ" sz="1800" dirty="0"/>
              <a:t> </a:t>
            </a:r>
            <a:r>
              <a:rPr lang="cs-CZ" sz="1800" dirty="0" smtClean="0"/>
              <a:t>- Změny </a:t>
            </a:r>
            <a:r>
              <a:rPr lang="cs-CZ" sz="1800" dirty="0"/>
              <a:t>ve složení volených orgánů během funkčního </a:t>
            </a:r>
            <a:r>
              <a:rPr lang="cs-CZ" sz="1800" dirty="0" smtClean="0"/>
              <a:t>období</a:t>
            </a:r>
            <a:endParaRPr lang="cs-CZ" sz="1800" dirty="0"/>
          </a:p>
          <a:p>
            <a:pPr marL="0" indent="0">
              <a:buNone/>
              <a:tabLst>
                <a:tab pos="354013" algn="l"/>
              </a:tabLst>
            </a:pPr>
            <a:r>
              <a:rPr lang="cs-CZ" sz="1800" dirty="0" smtClean="0"/>
              <a:t>1)	Člen </a:t>
            </a:r>
            <a:r>
              <a:rPr lang="cs-CZ" sz="1800" dirty="0"/>
              <a:t>družstva, který byl do své funkce zvolen, může z funkce odstoupit, nikoli </a:t>
            </a:r>
            <a:r>
              <a:rPr lang="cs-CZ" sz="1800" dirty="0" smtClean="0"/>
              <a:t>	však </a:t>
            </a:r>
            <a:r>
              <a:rPr lang="cs-CZ" sz="1800" dirty="0"/>
              <a:t>v době, která je pro družstvo nevhodná. Odstupující člen je povinen </a:t>
            </a:r>
            <a:r>
              <a:rPr lang="cs-CZ" sz="1800" dirty="0" smtClean="0"/>
              <a:t>	oznámit </a:t>
            </a:r>
            <a:r>
              <a:rPr lang="cs-CZ" sz="1800" dirty="0"/>
              <a:t>své odstoupení </a:t>
            </a:r>
            <a:r>
              <a:rPr lang="cs-CZ" sz="1800" u="sng" dirty="0">
                <a:solidFill>
                  <a:srgbClr val="C00000"/>
                </a:solidFill>
              </a:rPr>
              <a:t>orgánu, který jej zvolil, neurčují-li stanovy jinak</a:t>
            </a:r>
            <a:r>
              <a:rPr lang="cs-CZ" sz="1800" u="sng" dirty="0"/>
              <a:t>.</a:t>
            </a:r>
            <a:r>
              <a:rPr lang="cs-CZ" sz="1800" dirty="0"/>
              <a:t> </a:t>
            </a:r>
            <a:r>
              <a:rPr lang="cs-CZ" sz="1800" dirty="0" smtClean="0"/>
              <a:t>	</a:t>
            </a:r>
            <a:r>
              <a:rPr lang="cs-CZ" sz="1800" strike="sngStrike" dirty="0" smtClean="0"/>
              <a:t>shromáždění </a:t>
            </a:r>
            <a:r>
              <a:rPr lang="cs-CZ" sz="1800" strike="sngStrike" dirty="0"/>
              <a:t>delegátů</a:t>
            </a:r>
            <a:r>
              <a:rPr lang="cs-CZ" sz="1800" dirty="0"/>
              <a:t>. Toto oznámení činí odstupující člen písemně na </a:t>
            </a:r>
            <a:r>
              <a:rPr lang="cs-CZ" sz="1800" dirty="0" smtClean="0"/>
              <a:t>	adresu </a:t>
            </a:r>
            <a:r>
              <a:rPr lang="cs-CZ" sz="1800" dirty="0"/>
              <a:t>družstva </a:t>
            </a:r>
            <a:r>
              <a:rPr lang="cs-CZ" sz="1800" strike="sngStrike" dirty="0"/>
              <a:t>nebo</a:t>
            </a:r>
            <a:r>
              <a:rPr lang="cs-CZ" sz="1800" dirty="0"/>
              <a:t> </a:t>
            </a:r>
            <a:r>
              <a:rPr lang="cs-CZ" sz="1800" u="sng" dirty="0">
                <a:solidFill>
                  <a:srgbClr val="C00000"/>
                </a:solidFill>
              </a:rPr>
              <a:t>případně</a:t>
            </a:r>
            <a:r>
              <a:rPr lang="cs-CZ" sz="1800" dirty="0"/>
              <a:t> ústně na jednání </a:t>
            </a:r>
            <a:r>
              <a:rPr lang="cs-CZ" sz="1800" u="sng" dirty="0">
                <a:solidFill>
                  <a:srgbClr val="C00000"/>
                </a:solidFill>
              </a:rPr>
              <a:t>příslušného orgánu</a:t>
            </a:r>
            <a:r>
              <a:rPr lang="cs-CZ" sz="1800" u="sng" dirty="0"/>
              <a:t>.</a:t>
            </a:r>
            <a:r>
              <a:rPr lang="cs-CZ" sz="1800" dirty="0"/>
              <a:t> </a:t>
            </a:r>
            <a:r>
              <a:rPr lang="cs-CZ" sz="1800" dirty="0" smtClean="0"/>
              <a:t>	</a:t>
            </a:r>
            <a:r>
              <a:rPr lang="cs-CZ" sz="1800" strike="sngStrike" dirty="0" smtClean="0"/>
              <a:t>shromáždění </a:t>
            </a:r>
            <a:r>
              <a:rPr lang="cs-CZ" sz="1800" strike="sngStrike" dirty="0"/>
              <a:t>delegátů</a:t>
            </a:r>
            <a:r>
              <a:rPr lang="cs-CZ" sz="1800" dirty="0"/>
              <a:t>. Jeho funkce končí uplynutím jednoho měsíce od </a:t>
            </a:r>
            <a:r>
              <a:rPr lang="cs-CZ" sz="1800" dirty="0" smtClean="0"/>
              <a:t>	doručení </a:t>
            </a:r>
            <a:r>
              <a:rPr lang="cs-CZ" sz="1800" dirty="0"/>
              <a:t>nebo sdělení tohoto oznámení, neschválí-li </a:t>
            </a:r>
            <a:r>
              <a:rPr lang="cs-CZ" sz="1800" u="sng" dirty="0">
                <a:solidFill>
                  <a:srgbClr val="C00000"/>
                </a:solidFill>
              </a:rPr>
              <a:t>příslušný</a:t>
            </a:r>
            <a:r>
              <a:rPr lang="cs-CZ" sz="1800" dirty="0">
                <a:solidFill>
                  <a:srgbClr val="C00000"/>
                </a:solidFill>
              </a:rPr>
              <a:t> </a:t>
            </a:r>
            <a:r>
              <a:rPr lang="cs-CZ" sz="1800" dirty="0"/>
              <a:t>orgán </a:t>
            </a:r>
            <a:r>
              <a:rPr lang="cs-CZ" sz="1800" dirty="0" smtClean="0"/>
              <a:t>	družstva</a:t>
            </a:r>
            <a:r>
              <a:rPr lang="cs-CZ" sz="1800" dirty="0"/>
              <a:t>, </a:t>
            </a:r>
            <a:r>
              <a:rPr lang="cs-CZ" sz="1800" strike="sngStrike" dirty="0"/>
              <a:t>jehož je odstupující členem</a:t>
            </a:r>
            <a:r>
              <a:rPr lang="cs-CZ" sz="1800" dirty="0"/>
              <a:t> na žádost odstupujícího jiný okamžik </a:t>
            </a:r>
            <a:r>
              <a:rPr lang="cs-CZ" sz="1800" dirty="0" smtClean="0"/>
              <a:t>	zániku </a:t>
            </a:r>
            <a:r>
              <a:rPr lang="cs-CZ" sz="1800" dirty="0"/>
              <a:t>funkce. V oznámení o odstoupení odstupující člen uvede, zda žádá, </a:t>
            </a:r>
            <a:r>
              <a:rPr lang="cs-CZ" sz="1800" dirty="0" smtClean="0"/>
              <a:t>	aby </a:t>
            </a:r>
            <a:r>
              <a:rPr lang="cs-CZ" sz="1800" dirty="0"/>
              <a:t>jeho funkce skončila jiným okamžikem než uplynutím </a:t>
            </a:r>
            <a:r>
              <a:rPr lang="cs-CZ" sz="1800" u="sng" dirty="0">
                <a:solidFill>
                  <a:srgbClr val="C00000"/>
                </a:solidFill>
              </a:rPr>
              <a:t>jednoho měsíce od </a:t>
            </a:r>
            <a:r>
              <a:rPr lang="cs-CZ" sz="1800" dirty="0" smtClean="0">
                <a:solidFill>
                  <a:srgbClr val="C00000"/>
                </a:solidFill>
              </a:rPr>
              <a:t>	</a:t>
            </a:r>
            <a:r>
              <a:rPr lang="cs-CZ" sz="1800" u="sng" dirty="0" smtClean="0">
                <a:solidFill>
                  <a:srgbClr val="C00000"/>
                </a:solidFill>
              </a:rPr>
              <a:t>doručení </a:t>
            </a:r>
            <a:r>
              <a:rPr lang="cs-CZ" sz="1800" u="sng" dirty="0">
                <a:solidFill>
                  <a:srgbClr val="C00000"/>
                </a:solidFill>
              </a:rPr>
              <a:t>oznámení o odstoupení z funkce</a:t>
            </a:r>
            <a:r>
              <a:rPr lang="cs-CZ" sz="1800" u="sng" dirty="0"/>
              <a:t>.</a:t>
            </a:r>
            <a:r>
              <a:rPr lang="cs-CZ" sz="1800" dirty="0"/>
              <a:t> </a:t>
            </a:r>
            <a:r>
              <a:rPr lang="cs-CZ" sz="1800" strike="sngStrike" dirty="0"/>
              <a:t>zákonné doby</a:t>
            </a:r>
            <a:r>
              <a:rPr lang="cs-CZ" sz="1800" dirty="0"/>
              <a:t>. Orgán družstva, </a:t>
            </a:r>
            <a:r>
              <a:rPr lang="cs-CZ" sz="1800" dirty="0" smtClean="0"/>
              <a:t>	jehož </a:t>
            </a:r>
            <a:r>
              <a:rPr lang="cs-CZ" sz="1800" dirty="0"/>
              <a:t>je odstupující členem, rozhodne o této žádosti do 15-ti dnů ode dne </a:t>
            </a:r>
            <a:r>
              <a:rPr lang="cs-CZ" sz="1800" dirty="0" smtClean="0"/>
              <a:t>	doručení </a:t>
            </a:r>
            <a:r>
              <a:rPr lang="cs-CZ" sz="1800" dirty="0"/>
              <a:t>oznámení </a:t>
            </a:r>
            <a:r>
              <a:rPr lang="cs-CZ" sz="1800" strike="sngStrike" dirty="0"/>
              <a:t>družstvu</a:t>
            </a:r>
            <a:r>
              <a:rPr lang="cs-CZ" sz="1800" dirty="0"/>
              <a:t> </a:t>
            </a:r>
            <a:r>
              <a:rPr lang="cs-CZ" sz="1800" u="sng" dirty="0">
                <a:solidFill>
                  <a:srgbClr val="C00000"/>
                </a:solidFill>
              </a:rPr>
              <a:t>o odstoupení případně na jednání, na němž </a:t>
            </a:r>
            <a:r>
              <a:rPr lang="cs-CZ" sz="1800" dirty="0" smtClean="0">
                <a:solidFill>
                  <a:srgbClr val="C00000"/>
                </a:solidFill>
              </a:rPr>
              <a:t>	</a:t>
            </a:r>
            <a:r>
              <a:rPr lang="cs-CZ" sz="1800" u="sng" dirty="0" smtClean="0">
                <a:solidFill>
                  <a:srgbClr val="C00000"/>
                </a:solidFill>
              </a:rPr>
              <a:t>bylo </a:t>
            </a:r>
            <a:r>
              <a:rPr lang="cs-CZ" sz="1800" u="sng" dirty="0">
                <a:solidFill>
                  <a:srgbClr val="C00000"/>
                </a:solidFill>
              </a:rPr>
              <a:t>odstoupení oznámeno</a:t>
            </a:r>
            <a:r>
              <a:rPr lang="cs-CZ" sz="1800" dirty="0"/>
              <a:t>. Představenstvo zajistí informování příslušných </a:t>
            </a:r>
            <a:r>
              <a:rPr lang="cs-CZ" sz="1800" dirty="0" smtClean="0"/>
              <a:t>	orgánů </a:t>
            </a:r>
            <a:r>
              <a:rPr lang="cs-CZ" sz="1800" dirty="0"/>
              <a:t>a členů družstva o skončení funkce člena orgánu v souladu se </a:t>
            </a:r>
            <a:r>
              <a:rPr lang="cs-CZ" sz="1800" dirty="0" smtClean="0"/>
              <a:t>	stanovami </a:t>
            </a:r>
            <a:r>
              <a:rPr lang="cs-CZ" sz="1800" dirty="0"/>
              <a:t>družstva.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Autofit/>
          </a:bodyPr>
          <a:lstStyle/>
          <a:p>
            <a:endParaRPr lang="cs-CZ" sz="1700" dirty="0" smtClean="0"/>
          </a:p>
          <a:p>
            <a:endParaRPr lang="cs-CZ" sz="1700" dirty="0" smtClean="0"/>
          </a:p>
          <a:p>
            <a:pPr>
              <a:spcBef>
                <a:spcPts val="0"/>
              </a:spcBef>
            </a:pPr>
            <a:endParaRPr lang="cs-CZ" sz="1700" dirty="0" smtClean="0"/>
          </a:p>
          <a:p>
            <a:pPr marL="0" indent="0">
              <a:buNone/>
              <a:tabLst>
                <a:tab pos="355600" algn="l"/>
              </a:tabLst>
            </a:pPr>
            <a:r>
              <a:rPr lang="cs-CZ" sz="1800" dirty="0"/>
              <a:t>	</a:t>
            </a:r>
            <a:r>
              <a:rPr lang="cs-CZ" sz="1800" dirty="0" smtClean="0"/>
              <a:t>čl</a:t>
            </a:r>
            <a:r>
              <a:rPr lang="cs-CZ" sz="1800" dirty="0"/>
              <a:t>. 10</a:t>
            </a:r>
          </a:p>
          <a:p>
            <a:pPr marL="0" lvl="0" indent="0">
              <a:buNone/>
              <a:tabLst>
                <a:tab pos="355600" algn="l"/>
              </a:tabLst>
            </a:pPr>
            <a:r>
              <a:rPr lang="cs-CZ" sz="1800" dirty="0" smtClean="0"/>
              <a:t>1)	Orgány </a:t>
            </a:r>
            <a:r>
              <a:rPr lang="cs-CZ" sz="1800" dirty="0"/>
              <a:t>družstva rozhodují usnesením. Usnesení je přijato, hlasuje-li pro ně </a:t>
            </a:r>
            <a:r>
              <a:rPr lang="cs-CZ" sz="1800" dirty="0" smtClean="0"/>
              <a:t>	potřebná </a:t>
            </a:r>
            <a:r>
              <a:rPr lang="cs-CZ" sz="1800" dirty="0"/>
              <a:t>většina přítomných členů orgánu. </a:t>
            </a:r>
            <a:r>
              <a:rPr lang="cs-CZ" sz="1800" dirty="0">
                <a:solidFill>
                  <a:srgbClr val="0070C0"/>
                </a:solidFill>
              </a:rPr>
              <a:t>Při rovnosti hlasů </a:t>
            </a:r>
            <a:r>
              <a:rPr lang="cs-CZ" sz="1800" dirty="0" smtClean="0">
                <a:solidFill>
                  <a:srgbClr val="0070C0"/>
                </a:solidFill>
              </a:rPr>
              <a:t>se </a:t>
            </a:r>
            <a:r>
              <a:rPr lang="cs-CZ" sz="1800" strike="sngStrike" dirty="0" smtClean="0"/>
              <a:t>přihlíží k hlasu </a:t>
            </a:r>
            <a:r>
              <a:rPr lang="cs-CZ" sz="1800" dirty="0" smtClean="0"/>
              <a:t>	</a:t>
            </a:r>
            <a:r>
              <a:rPr lang="cs-CZ" sz="1800" strike="sngStrike" dirty="0" smtClean="0"/>
              <a:t>předsedajícího</a:t>
            </a:r>
            <a:r>
              <a:rPr lang="cs-CZ" sz="1800" dirty="0" smtClean="0">
                <a:solidFill>
                  <a:srgbClr val="0070C0"/>
                </a:solidFill>
              </a:rPr>
              <a:t> </a:t>
            </a:r>
            <a:r>
              <a:rPr lang="cs-CZ" sz="1800" dirty="0"/>
              <a:t>postupuje </a:t>
            </a:r>
            <a:r>
              <a:rPr lang="cs-CZ" sz="1800" dirty="0" smtClean="0"/>
              <a:t>v</a:t>
            </a:r>
            <a:r>
              <a:rPr lang="cs-CZ" sz="1800" dirty="0"/>
              <a:t> souladu se stanovami družstva a zákonem, </a:t>
            </a:r>
            <a:r>
              <a:rPr lang="cs-CZ" sz="1800" dirty="0">
                <a:solidFill>
                  <a:srgbClr val="0070C0"/>
                </a:solidFill>
              </a:rPr>
              <a:t>tj. </a:t>
            </a:r>
            <a:r>
              <a:rPr lang="cs-CZ" sz="1800" dirty="0" smtClean="0">
                <a:solidFill>
                  <a:srgbClr val="0070C0"/>
                </a:solidFill>
              </a:rPr>
              <a:t>	rozhoduje </a:t>
            </a:r>
            <a:r>
              <a:rPr lang="cs-CZ" sz="1800" dirty="0">
                <a:solidFill>
                  <a:srgbClr val="0070C0"/>
                </a:solidFill>
              </a:rPr>
              <a:t>hlas </a:t>
            </a:r>
            <a:r>
              <a:rPr lang="cs-CZ" sz="1800" dirty="0" smtClean="0">
                <a:solidFill>
                  <a:srgbClr val="0070C0"/>
                </a:solidFill>
              </a:rPr>
              <a:t>předsedy příslušného </a:t>
            </a:r>
            <a:r>
              <a:rPr lang="cs-CZ" sz="1800" dirty="0">
                <a:solidFill>
                  <a:srgbClr val="0070C0"/>
                </a:solidFill>
              </a:rPr>
              <a:t>kolektivního orgánu. </a:t>
            </a:r>
            <a:endParaRPr lang="cs-CZ" sz="1800" dirty="0" smtClean="0">
              <a:solidFill>
                <a:srgbClr val="0070C0"/>
              </a:solidFill>
            </a:endParaRPr>
          </a:p>
          <a:p>
            <a:pPr lvl="0">
              <a:buNone/>
            </a:pPr>
            <a:endParaRPr lang="cs-CZ" sz="1800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355600" algn="l"/>
              </a:tabLst>
            </a:pPr>
            <a:r>
              <a:rPr lang="cs-CZ" sz="1800" dirty="0"/>
              <a:t>	</a:t>
            </a:r>
            <a:r>
              <a:rPr lang="cs-CZ" sz="1800" dirty="0" smtClean="0"/>
              <a:t>čl</a:t>
            </a:r>
            <a:r>
              <a:rPr lang="cs-CZ" sz="1800" dirty="0"/>
              <a:t>. 15</a:t>
            </a:r>
          </a:p>
          <a:p>
            <a:pPr marL="0" lvl="0" indent="0">
              <a:buNone/>
              <a:tabLst>
                <a:tab pos="355600" algn="l"/>
              </a:tabLst>
            </a:pPr>
            <a:r>
              <a:rPr lang="cs-CZ" sz="1800" dirty="0" smtClean="0"/>
              <a:t>2)	Rozhodnutí </a:t>
            </a:r>
            <a:r>
              <a:rPr lang="cs-CZ" sz="1800" dirty="0"/>
              <a:t>o vyloučení člena, rozhodnutí členské schůze o zamítnutí námitek a </a:t>
            </a:r>
            <a:r>
              <a:rPr lang="cs-CZ" sz="1800" dirty="0" smtClean="0"/>
              <a:t>	potvrzení </a:t>
            </a:r>
            <a:r>
              <a:rPr lang="cs-CZ" sz="1800" dirty="0"/>
              <a:t>rozhodnutí o vyloučení musí být vyhotovena písemně a doručována </a:t>
            </a:r>
            <a:r>
              <a:rPr lang="cs-CZ" sz="1800" dirty="0" smtClean="0"/>
              <a:t>	vylučovanému </a:t>
            </a:r>
            <a:r>
              <a:rPr lang="cs-CZ" sz="1800" dirty="0"/>
              <a:t>členovi doporučeným dopisem do vlastních rukou na adresu člena </a:t>
            </a:r>
            <a:r>
              <a:rPr lang="cs-CZ" sz="1800" dirty="0" smtClean="0"/>
              <a:t>	uvedenou </a:t>
            </a:r>
            <a:r>
              <a:rPr lang="cs-CZ" sz="1800" dirty="0"/>
              <a:t>v seznamu členů. </a:t>
            </a:r>
            <a:r>
              <a:rPr lang="cs-CZ" sz="1800" u="sng" dirty="0">
                <a:solidFill>
                  <a:srgbClr val="C00000"/>
                </a:solidFill>
              </a:rPr>
              <a:t>Nestanoví-li stanovy jinak</a:t>
            </a:r>
            <a:r>
              <a:rPr lang="cs-CZ" sz="1800" u="sng" dirty="0"/>
              <a:t>,</a:t>
            </a:r>
            <a:r>
              <a:rPr lang="cs-CZ" sz="1800" dirty="0"/>
              <a:t> předchází rozhodnutí o </a:t>
            </a:r>
            <a:r>
              <a:rPr lang="cs-CZ" sz="1800" dirty="0" smtClean="0"/>
              <a:t>	vyloučení </a:t>
            </a:r>
            <a:r>
              <a:rPr lang="cs-CZ" sz="1800" strike="sngStrike" dirty="0"/>
              <a:t>předchází</a:t>
            </a:r>
            <a:r>
              <a:rPr lang="cs-CZ" sz="1800" dirty="0"/>
              <a:t> výstraha, která se vyhotovuje písemně a doručuje členu </a:t>
            </a:r>
            <a:r>
              <a:rPr lang="cs-CZ" sz="1800" dirty="0" smtClean="0"/>
              <a:t>	doporučeným </a:t>
            </a:r>
            <a:r>
              <a:rPr lang="cs-CZ" sz="1800" dirty="0"/>
              <a:t>dopisem na adresu uvedenou v seznamu členů. </a:t>
            </a:r>
            <a:r>
              <a:rPr lang="cs-CZ" sz="1800" strike="sngStrike" dirty="0"/>
              <a:t>nebo do místa, </a:t>
            </a:r>
            <a:r>
              <a:rPr lang="cs-CZ" sz="1800" dirty="0" smtClean="0"/>
              <a:t>	</a:t>
            </a:r>
            <a:r>
              <a:rPr lang="cs-CZ" sz="1800" strike="sngStrike" dirty="0" smtClean="0"/>
              <a:t>které </a:t>
            </a:r>
            <a:r>
              <a:rPr lang="cs-CZ" sz="1800" strike="sngStrike" dirty="0"/>
              <a:t>je družstvu známé jako místo pobytu člena.</a:t>
            </a:r>
            <a:r>
              <a:rPr lang="cs-CZ" sz="1800" dirty="0"/>
              <a:t> Výstrahu lze předat členovi i </a:t>
            </a:r>
            <a:r>
              <a:rPr lang="cs-CZ" sz="1800" dirty="0" smtClean="0"/>
              <a:t>	osobně </a:t>
            </a:r>
            <a:r>
              <a:rPr lang="cs-CZ" sz="1800" dirty="0"/>
              <a:t>oproti jeho podpisu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cs-CZ" sz="1800" dirty="0" smtClean="0"/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cs-CZ" sz="2000" dirty="0" smtClean="0"/>
              <a:t>	</a:t>
            </a:r>
            <a:r>
              <a:rPr lang="cs-CZ" sz="1800" dirty="0" smtClean="0"/>
              <a:t>čl</a:t>
            </a:r>
            <a:r>
              <a:rPr lang="cs-CZ" sz="1800" dirty="0"/>
              <a:t>. 16</a:t>
            </a:r>
          </a:p>
          <a:p>
            <a:pPr lvl="0">
              <a:spcAft>
                <a:spcPts val="600"/>
              </a:spcAft>
              <a:buAutoNum type="arabicParenR" startAt="3"/>
              <a:tabLst>
                <a:tab pos="355600" algn="l"/>
              </a:tabLst>
            </a:pPr>
            <a:r>
              <a:rPr lang="cs-CZ" sz="1800" dirty="0" smtClean="0"/>
              <a:t>Výjimkou z pravidla uvedeného v odst. 2) je zrušení rozhodnutí </a:t>
            </a:r>
            <a:r>
              <a:rPr lang="cs-CZ" sz="1800" u="sng" dirty="0" smtClean="0">
                <a:solidFill>
                  <a:srgbClr val="C00000"/>
                </a:solidFill>
              </a:rPr>
              <a:t>představenstva</a:t>
            </a:r>
            <a:r>
              <a:rPr lang="cs-CZ" sz="1800" dirty="0" smtClean="0"/>
              <a:t> o 	vyloučení z družstva, přičemž toto rozhodnutí o zrušení vyloučení bude účinné 	pouze v případě, že o něj vylučovaná osoba již dříve písemně požádala nebo s ním 	vyslovila souhlas do 1 měsíce ode dne, kdy jí bylo doručeno.  </a:t>
            </a:r>
          </a:p>
          <a:p>
            <a:pPr marL="0" indent="0">
              <a:spcBef>
                <a:spcPts val="600"/>
              </a:spcBef>
              <a:buNone/>
              <a:tabLst>
                <a:tab pos="355600" algn="l"/>
              </a:tabLst>
            </a:pPr>
            <a:r>
              <a:rPr lang="cs-CZ" sz="1800" dirty="0" smtClean="0"/>
              <a:t>	čl</a:t>
            </a:r>
            <a:r>
              <a:rPr lang="cs-CZ" sz="1800" dirty="0"/>
              <a:t>. 17 - Zápisy z jednání orgánů družstva</a:t>
            </a:r>
          </a:p>
          <a:p>
            <a:pPr marL="0" lvl="0" indent="0">
              <a:buNone/>
              <a:tabLst>
                <a:tab pos="355600" algn="l"/>
              </a:tabLst>
            </a:pPr>
            <a:r>
              <a:rPr lang="cs-CZ" sz="1800" dirty="0"/>
              <a:t>3)	V zápisech </a:t>
            </a:r>
            <a:r>
              <a:rPr lang="cs-CZ" sz="1800" strike="sngStrike" dirty="0"/>
              <a:t>o jednání představenstva kontrolní komise</a:t>
            </a:r>
            <a:r>
              <a:rPr lang="cs-CZ" sz="1800" dirty="0"/>
              <a:t> se jmenovitě uvedou </a:t>
            </a:r>
            <a:r>
              <a:rPr lang="cs-CZ" sz="1800" dirty="0" smtClean="0"/>
              <a:t>	členové</a:t>
            </a:r>
            <a:r>
              <a:rPr lang="cs-CZ" sz="1800" dirty="0"/>
              <a:t>, </a:t>
            </a:r>
            <a:r>
              <a:rPr lang="cs-CZ" sz="1800" dirty="0" smtClean="0"/>
              <a:t>kteří </a:t>
            </a:r>
            <a:r>
              <a:rPr lang="cs-CZ" sz="1800" dirty="0"/>
              <a:t>hlasovali proti jednotlivým usnesením nebo se zdrželi hlasování; u </a:t>
            </a:r>
            <a:r>
              <a:rPr lang="cs-CZ" sz="1800" dirty="0" smtClean="0"/>
              <a:t>	neuvedených členů </a:t>
            </a:r>
            <a:r>
              <a:rPr lang="cs-CZ" sz="1800" dirty="0"/>
              <a:t>příslušného orgánu se má za to, že hlasovali pro </a:t>
            </a:r>
            <a:r>
              <a:rPr lang="cs-CZ" sz="1800" dirty="0" smtClean="0"/>
              <a:t>přijetí 	usnesení</a:t>
            </a:r>
            <a:r>
              <a:rPr lang="cs-CZ" sz="1800" dirty="0"/>
              <a:t>.</a:t>
            </a:r>
          </a:p>
          <a:p>
            <a:pPr marL="0" lvl="0" indent="0">
              <a:buNone/>
              <a:tabLst>
                <a:tab pos="355600" algn="l"/>
              </a:tabLst>
            </a:pPr>
            <a:r>
              <a:rPr lang="cs-CZ" sz="1800" dirty="0"/>
              <a:t>6)	Zápis z jednání představenstva obdrží členové představenstva do 10 kalendářních </a:t>
            </a:r>
            <a:r>
              <a:rPr lang="cs-CZ" sz="1800" dirty="0" smtClean="0"/>
              <a:t>	dnů ode </a:t>
            </a:r>
            <a:r>
              <a:rPr lang="cs-CZ" sz="1800" dirty="0"/>
              <a:t>dne konání. Zápis obdrží </a:t>
            </a:r>
            <a:r>
              <a:rPr lang="cs-CZ" sz="1800" u="sng" dirty="0">
                <a:solidFill>
                  <a:srgbClr val="C00000"/>
                </a:solidFill>
              </a:rPr>
              <a:t>ve lhůtě dle předchozí věty</a:t>
            </a:r>
            <a:r>
              <a:rPr lang="cs-CZ" sz="1800" dirty="0">
                <a:solidFill>
                  <a:srgbClr val="C00000"/>
                </a:solidFill>
              </a:rPr>
              <a:t> </a:t>
            </a:r>
            <a:r>
              <a:rPr lang="cs-CZ" sz="1800" dirty="0"/>
              <a:t>způsobem </a:t>
            </a:r>
            <a:r>
              <a:rPr lang="cs-CZ" sz="1800" dirty="0" smtClean="0"/>
              <a:t>	schváleným představenstvem </a:t>
            </a:r>
            <a:r>
              <a:rPr lang="cs-CZ" sz="1800" dirty="0"/>
              <a:t>všichni členové představenstva, předseda kontrolní </a:t>
            </a:r>
            <a:r>
              <a:rPr lang="cs-CZ" sz="1800" dirty="0" smtClean="0"/>
              <a:t>	komise </a:t>
            </a:r>
            <a:r>
              <a:rPr lang="cs-CZ" sz="1800" dirty="0"/>
              <a:t>nebo člen </a:t>
            </a:r>
            <a:r>
              <a:rPr lang="cs-CZ" sz="1800" dirty="0" smtClean="0"/>
              <a:t>kontrolní </a:t>
            </a:r>
            <a:r>
              <a:rPr lang="cs-CZ" sz="1800" dirty="0"/>
              <a:t>komise pověřený k účasti na jednání představenstva, </a:t>
            </a:r>
            <a:r>
              <a:rPr lang="cs-CZ" sz="1800" dirty="0" smtClean="0"/>
              <a:t>	dále </a:t>
            </a:r>
            <a:r>
              <a:rPr lang="cs-CZ" sz="1800" dirty="0"/>
              <a:t>pak </a:t>
            </a:r>
            <a:r>
              <a:rPr lang="cs-CZ" sz="1800" dirty="0" smtClean="0"/>
              <a:t>předseda ekonomické </a:t>
            </a:r>
            <a:r>
              <a:rPr lang="cs-CZ" sz="1800" dirty="0"/>
              <a:t>komise a předsedové obvodových komisí nebo </a:t>
            </a:r>
            <a:r>
              <a:rPr lang="cs-CZ" sz="1800" dirty="0" smtClean="0"/>
              <a:t>	techničtí </a:t>
            </a:r>
            <a:r>
              <a:rPr lang="cs-CZ" sz="1800" dirty="0"/>
              <a:t>pracovníci </a:t>
            </a:r>
            <a:r>
              <a:rPr lang="cs-CZ" sz="1800" dirty="0" smtClean="0"/>
              <a:t>obvodových </a:t>
            </a:r>
            <a:r>
              <a:rPr lang="cs-CZ" sz="1800" dirty="0"/>
              <a:t>komisí, pokud nejsou zároveň členy </a:t>
            </a:r>
            <a:r>
              <a:rPr lang="cs-CZ" sz="1800" dirty="0" smtClean="0"/>
              <a:t>	představenstva</a:t>
            </a:r>
            <a:r>
              <a:rPr lang="cs-CZ" sz="1800" dirty="0"/>
              <a:t>. </a:t>
            </a:r>
          </a:p>
          <a:p>
            <a:pPr lvl="0">
              <a:buAutoNum type="arabicParenR" startAt="3"/>
              <a:tabLst>
                <a:tab pos="355600" algn="l"/>
              </a:tabLst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marL="0" lvl="0" indent="0">
              <a:buNone/>
              <a:tabLst>
                <a:tab pos="355600" algn="l"/>
              </a:tabLst>
            </a:pPr>
            <a:r>
              <a:rPr lang="cs-CZ" sz="1800" dirty="0" smtClean="0"/>
              <a:t>7)	</a:t>
            </a:r>
            <a:r>
              <a:rPr lang="cs-CZ" sz="1800" strike="sngStrike" dirty="0" smtClean="0"/>
              <a:t>Zápis z jednání představenstva je neveřejný, všichni členové uvedení v předchozím </a:t>
            </a:r>
            <a:r>
              <a:rPr lang="cs-CZ" sz="1800" dirty="0" smtClean="0"/>
              <a:t>	</a:t>
            </a:r>
            <a:r>
              <a:rPr lang="cs-CZ" sz="1800" strike="sngStrike" dirty="0" smtClean="0"/>
              <a:t>odstavci odpovídají v případě úniku osobních dat za případné škody</a:t>
            </a:r>
            <a:r>
              <a:rPr lang="cs-CZ" sz="1800" dirty="0" smtClean="0"/>
              <a:t>.  </a:t>
            </a:r>
            <a:r>
              <a:rPr lang="cs-CZ" sz="1800" u="sng" dirty="0" smtClean="0">
                <a:solidFill>
                  <a:srgbClr val="C00000"/>
                </a:solidFill>
              </a:rPr>
              <a:t>Každý člen </a:t>
            </a:r>
            <a:r>
              <a:rPr lang="cs-CZ" sz="1800" dirty="0" smtClean="0">
                <a:solidFill>
                  <a:srgbClr val="C00000"/>
                </a:solidFill>
              </a:rPr>
              <a:t>	</a:t>
            </a:r>
            <a:r>
              <a:rPr lang="cs-CZ" sz="1800" u="sng" dirty="0" smtClean="0">
                <a:solidFill>
                  <a:srgbClr val="C00000"/>
                </a:solidFill>
              </a:rPr>
              <a:t>družstva má právo vyžádat si zápis a jeho přílohy o průběhu jednání všech orgánů </a:t>
            </a:r>
            <a:r>
              <a:rPr lang="cs-CZ" sz="1800" dirty="0" smtClean="0">
                <a:solidFill>
                  <a:srgbClr val="C00000"/>
                </a:solidFill>
              </a:rPr>
              <a:t>	</a:t>
            </a:r>
            <a:r>
              <a:rPr lang="cs-CZ" sz="1800" u="sng" dirty="0" smtClean="0">
                <a:solidFill>
                  <a:srgbClr val="C00000"/>
                </a:solidFill>
              </a:rPr>
              <a:t>družstva k nahlédnutí. žádosti člena družstva bude žadateli umožněno pořídit si na </a:t>
            </a:r>
            <a:r>
              <a:rPr lang="cs-CZ" sz="1800" dirty="0" smtClean="0">
                <a:solidFill>
                  <a:srgbClr val="C00000"/>
                </a:solidFill>
              </a:rPr>
              <a:t>	</a:t>
            </a:r>
            <a:r>
              <a:rPr lang="cs-CZ" sz="1800" u="sng" dirty="0" smtClean="0">
                <a:solidFill>
                  <a:srgbClr val="C00000"/>
                </a:solidFill>
              </a:rPr>
              <a:t>vlastní náklad kopii zápisu. Každý člen daného orgánu má právo na vydání kopie </a:t>
            </a:r>
            <a:r>
              <a:rPr lang="cs-CZ" sz="1800" dirty="0" smtClean="0">
                <a:solidFill>
                  <a:srgbClr val="C00000"/>
                </a:solidFill>
              </a:rPr>
              <a:t>	</a:t>
            </a:r>
            <a:r>
              <a:rPr lang="cs-CZ" sz="1800" u="sng" dirty="0" smtClean="0">
                <a:solidFill>
                  <a:srgbClr val="C00000"/>
                </a:solidFill>
              </a:rPr>
              <a:t>zápisu. Kopie zápisů o průběhu jednání všech orgánů družstva jsou určeny vždy </a:t>
            </a:r>
            <a:r>
              <a:rPr lang="cs-CZ" sz="1800" dirty="0" smtClean="0">
                <a:solidFill>
                  <a:srgbClr val="C00000"/>
                </a:solidFill>
              </a:rPr>
              <a:t>	</a:t>
            </a:r>
            <a:r>
              <a:rPr lang="cs-CZ" sz="1800" u="sng" dirty="0" smtClean="0">
                <a:solidFill>
                  <a:srgbClr val="C00000"/>
                </a:solidFill>
              </a:rPr>
              <a:t>pouze k potřebě daného člena družstva a je zakázáno tyto hromadně </a:t>
            </a:r>
            <a:r>
              <a:rPr lang="cs-CZ" sz="1800" dirty="0" smtClean="0">
                <a:solidFill>
                  <a:srgbClr val="C00000"/>
                </a:solidFill>
              </a:rPr>
              <a:t>	</a:t>
            </a:r>
            <a:r>
              <a:rPr lang="cs-CZ" sz="1800" u="sng" dirty="0" smtClean="0">
                <a:solidFill>
                  <a:srgbClr val="C00000"/>
                </a:solidFill>
              </a:rPr>
              <a:t>zpřístupňovat veřejnosti (např. vyvěšením na domovní vývěsce apod.).</a:t>
            </a:r>
            <a:r>
              <a:rPr lang="cs-CZ" sz="1800" dirty="0" smtClean="0">
                <a:solidFill>
                  <a:srgbClr val="C00000"/>
                </a:solidFill>
              </a:rPr>
              <a:t>   </a:t>
            </a:r>
          </a:p>
          <a:p>
            <a:pPr marL="0" lvl="0" indent="0">
              <a:buNone/>
              <a:tabLst>
                <a:tab pos="355600" algn="l"/>
              </a:tabLst>
            </a:pPr>
            <a:r>
              <a:rPr lang="cs-CZ" sz="1800" dirty="0" smtClean="0"/>
              <a:t>8)	</a:t>
            </a:r>
            <a:r>
              <a:rPr lang="cs-CZ" sz="1800" strike="sngStrike" dirty="0" smtClean="0"/>
              <a:t>Na vyžádání je možné pořídit opis části zápisu (např. pro soudy, OÚ, </a:t>
            </a:r>
            <a:r>
              <a:rPr lang="cs-CZ" sz="1800" strike="sngStrike" dirty="0" err="1" smtClean="0"/>
              <a:t>MěÚ</a:t>
            </a:r>
            <a:r>
              <a:rPr lang="cs-CZ" sz="1800" strike="sngStrike" dirty="0" smtClean="0"/>
              <a:t>, bankovní </a:t>
            </a:r>
            <a:r>
              <a:rPr lang="cs-CZ" sz="1800" dirty="0" smtClean="0"/>
              <a:t>	</a:t>
            </a:r>
            <a:r>
              <a:rPr lang="cs-CZ" sz="1800" strike="sngStrike" dirty="0" smtClean="0"/>
              <a:t>ústavy apod.)       </a:t>
            </a:r>
            <a:endParaRPr lang="cs-CZ" sz="1800" dirty="0" smtClean="0"/>
          </a:p>
          <a:p>
            <a:pPr marL="0" lvl="0" indent="0">
              <a:spcAft>
                <a:spcPts val="1200"/>
              </a:spcAft>
              <a:buNone/>
              <a:tabLst>
                <a:tab pos="355600" algn="l"/>
              </a:tabLst>
            </a:pPr>
            <a:r>
              <a:rPr lang="cs-CZ" sz="1800" dirty="0" smtClean="0">
                <a:solidFill>
                  <a:srgbClr val="0070C0"/>
                </a:solidFill>
              </a:rPr>
              <a:t>9)	V případě poskytování kopií zápisů </a:t>
            </a:r>
            <a:r>
              <a:rPr lang="cs-CZ" sz="1800" u="sng" dirty="0" smtClean="0">
                <a:solidFill>
                  <a:srgbClr val="C00000"/>
                </a:solidFill>
              </a:rPr>
              <a:t>o průběhu jednání všech orgánů družstva</a:t>
            </a:r>
            <a:r>
              <a:rPr lang="cs-CZ" sz="1800" dirty="0" smtClean="0">
                <a:solidFill>
                  <a:srgbClr val="C00000"/>
                </a:solidFill>
              </a:rPr>
              <a:t> </a:t>
            </a:r>
            <a:r>
              <a:rPr lang="cs-CZ" sz="1800" dirty="0" smtClean="0">
                <a:solidFill>
                  <a:srgbClr val="0070C0"/>
                </a:solidFill>
              </a:rPr>
              <a:t>zajistí 	osoba poskytující příslušný zápis  tzv. </a:t>
            </a:r>
            <a:r>
              <a:rPr lang="cs-CZ" sz="1800" dirty="0" err="1" smtClean="0">
                <a:solidFill>
                  <a:srgbClr val="0070C0"/>
                </a:solidFill>
              </a:rPr>
              <a:t>anonymizaci</a:t>
            </a:r>
            <a:r>
              <a:rPr lang="cs-CZ" sz="1800" dirty="0" smtClean="0">
                <a:solidFill>
                  <a:srgbClr val="0070C0"/>
                </a:solidFill>
              </a:rPr>
              <a:t> osobních údajů (začernění 	apod.). </a:t>
            </a:r>
          </a:p>
          <a:p>
            <a:pPr marL="0" indent="0">
              <a:buNone/>
              <a:tabLst>
                <a:tab pos="361950" algn="l"/>
              </a:tabLst>
            </a:pPr>
            <a:r>
              <a:rPr lang="cs-CZ" sz="1800" b="1" dirty="0" smtClean="0"/>
              <a:t>	III. Shromáždění </a:t>
            </a:r>
            <a:r>
              <a:rPr lang="cs-CZ" sz="1800" b="1" dirty="0"/>
              <a:t>delegátů družstva (SD)</a:t>
            </a:r>
            <a:endParaRPr lang="cs-CZ" sz="1800" dirty="0"/>
          </a:p>
          <a:p>
            <a:pPr marL="0" indent="0">
              <a:buNone/>
              <a:tabLst>
                <a:tab pos="355600" algn="l"/>
              </a:tabLst>
            </a:pPr>
            <a:r>
              <a:rPr lang="cs-CZ" sz="1800" dirty="0"/>
              <a:t>	čl. </a:t>
            </a:r>
            <a:r>
              <a:rPr lang="cs-CZ" sz="1800" dirty="0" smtClean="0"/>
              <a:t>18 - Svolávání </a:t>
            </a:r>
            <a:r>
              <a:rPr lang="cs-CZ" sz="1800" dirty="0"/>
              <a:t>a jednání SD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cs-CZ" sz="1800" dirty="0"/>
              <a:t>5)	</a:t>
            </a:r>
            <a:r>
              <a:rPr lang="cs-CZ" sz="1800" strike="sngStrike" dirty="0"/>
              <a:t>SD musí být svoláno, požádá-li o to písemně, 10 % členů </a:t>
            </a:r>
            <a:r>
              <a:rPr lang="cs-CZ" sz="1800" strike="sngStrike" dirty="0" smtClean="0"/>
              <a:t>družstva</a:t>
            </a:r>
            <a:r>
              <a:rPr lang="cs-CZ" sz="1800" strike="sngStrike" dirty="0"/>
              <a:t>, kteří mají </a:t>
            </a:r>
            <a:r>
              <a:rPr lang="cs-CZ" sz="1800" dirty="0" smtClean="0"/>
              <a:t>	</a:t>
            </a:r>
            <a:r>
              <a:rPr lang="cs-CZ" sz="1800" strike="sngStrike" dirty="0" smtClean="0"/>
              <a:t>nejméně </a:t>
            </a:r>
            <a:r>
              <a:rPr lang="cs-CZ" sz="1800" strike="sngStrike" dirty="0"/>
              <a:t>1/5 všech hlasů nebo kontrolní </a:t>
            </a:r>
            <a:r>
              <a:rPr lang="cs-CZ" sz="1800" strike="sngStrike" dirty="0" smtClean="0"/>
              <a:t>komise.</a:t>
            </a:r>
            <a:endParaRPr lang="cs-CZ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53</Words>
  <Application>Microsoft Office PowerPoint</Application>
  <PresentationFormat>Předvádění na obrazovce (4:3)</PresentationFormat>
  <Paragraphs>46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sady Office</vt:lpstr>
      <vt:lpstr>Shromáždění delegátů 2015 Jednací řád (úpravy)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Majer</dc:creator>
  <cp:lastModifiedBy>Jaroslav Majer</cp:lastModifiedBy>
  <cp:revision>36</cp:revision>
  <cp:lastPrinted>2015-05-28T11:07:22Z</cp:lastPrinted>
  <dcterms:created xsi:type="dcterms:W3CDTF">2015-05-28T07:17:40Z</dcterms:created>
  <dcterms:modified xsi:type="dcterms:W3CDTF">2015-05-28T11:30:49Z</dcterms:modified>
</cp:coreProperties>
</file>