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5" r:id="rId5"/>
    <p:sldId id="262" r:id="rId6"/>
    <p:sldId id="264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50-7D30-4674-93C6-C00D11B31391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80850-7D30-4674-93C6-C00D11B31391}" type="datetimeFigureOut">
              <a:rPr lang="cs-CZ" smtClean="0"/>
              <a:pPr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655C5-409F-4E34-B4DA-DD9DA01C7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cs-CZ" sz="5500" b="1" dirty="0" smtClean="0"/>
              <a:t>Shromáždění delegátů</a:t>
            </a:r>
            <a:br>
              <a:rPr lang="cs-CZ" sz="5500" b="1" dirty="0" smtClean="0"/>
            </a:br>
            <a:r>
              <a:rPr lang="cs-CZ" sz="5500" b="1" dirty="0" smtClean="0"/>
              <a:t>2015</a:t>
            </a:r>
            <a:endParaRPr lang="cs-CZ" sz="55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Jaroslav Majer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Stavební bytové družstvo Plzeň - jih se sídlem v Přešticích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Hlávkova 23, 334 01 Přeštice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Shromáždění delegátů 28. 5. 2015, 18:00 hod</a:t>
            </a:r>
            <a:r>
              <a:rPr lang="cs-CZ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Velký sál Kulturního a komunitního centra v Přešticích, Masarykovo náměstí 311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1314431" cy="1284947"/>
          </a:xfrm>
          <a:prstGeom prst="rect">
            <a:avLst/>
          </a:prstGeom>
          <a:noFill/>
        </p:spPr>
      </p:pic>
      <p:pic>
        <p:nvPicPr>
          <p:cNvPr id="5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857232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357322"/>
          </a:xfrm>
        </p:spPr>
        <p:txBody>
          <a:bodyPr>
            <a:normAutofit fontScale="90000"/>
          </a:bodyPr>
          <a:lstStyle/>
          <a:p>
            <a:pPr>
              <a:tabLst>
                <a:tab pos="6459538" algn="l"/>
              </a:tabLst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b="1" dirty="0" smtClean="0"/>
              <a:t>Program </a:t>
            </a:r>
            <a:br>
              <a:rPr lang="cs-CZ" b="1" dirty="0" smtClean="0"/>
            </a:br>
            <a:r>
              <a:rPr lang="cs-CZ" sz="2200" b="1" dirty="0" smtClean="0"/>
              <a:t>s h r o m á ž d ě n í    d e l e g á t ů </a:t>
            </a:r>
            <a:r>
              <a:rPr lang="cs-CZ" sz="1700" b="1" dirty="0" smtClean="0"/>
              <a:t/>
            </a:r>
            <a:br>
              <a:rPr lang="cs-CZ" sz="1700" b="1" dirty="0" smtClean="0"/>
            </a:br>
            <a:r>
              <a:rPr lang="cs-CZ" sz="1700" b="1" dirty="0" smtClean="0"/>
              <a:t> konaného ve čtvrtek dne   28. 5. 2015 od  18:00 hodin </a:t>
            </a:r>
            <a:br>
              <a:rPr lang="cs-CZ" sz="1700" b="1" dirty="0" smtClean="0"/>
            </a:br>
            <a:r>
              <a:rPr lang="cs-CZ" b="1" dirty="0" smtClean="0"/>
              <a:t> 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 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78634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dirty="0" smtClean="0"/>
              <a:t> </a:t>
            </a:r>
          </a:p>
          <a:p>
            <a:pPr marL="361950" indent="-361950">
              <a:buNone/>
              <a:tabLst>
                <a:tab pos="447675" algn="l"/>
              </a:tabLst>
            </a:pPr>
            <a:r>
              <a:rPr lang="cs-CZ" sz="7200" dirty="0" smtClean="0"/>
              <a:t>1</a:t>
            </a:r>
            <a:r>
              <a:rPr lang="cs-CZ" sz="7200" dirty="0" smtClean="0"/>
              <a:t>./		Zahájení</a:t>
            </a:r>
            <a:endParaRPr lang="cs-CZ" sz="7200" dirty="0" smtClean="0"/>
          </a:p>
          <a:p>
            <a:pPr marL="361950" indent="-361950">
              <a:buNone/>
              <a:tabLst>
                <a:tab pos="447675" algn="l"/>
              </a:tabLst>
            </a:pPr>
            <a:r>
              <a:rPr lang="cs-CZ" sz="7200" dirty="0" smtClean="0"/>
              <a:t>2</a:t>
            </a:r>
            <a:r>
              <a:rPr lang="cs-CZ" sz="7200" dirty="0" smtClean="0"/>
              <a:t>./		Schválení </a:t>
            </a:r>
            <a:r>
              <a:rPr lang="cs-CZ" sz="7200" dirty="0" smtClean="0"/>
              <a:t>pořadu jednání</a:t>
            </a:r>
          </a:p>
          <a:p>
            <a:pPr marL="266700" indent="-266700">
              <a:buNone/>
              <a:tabLst>
                <a:tab pos="447675" algn="l"/>
              </a:tabLst>
            </a:pPr>
            <a:r>
              <a:rPr lang="cs-CZ" sz="7200" dirty="0" smtClean="0"/>
              <a:t>3./	</a:t>
            </a:r>
            <a:r>
              <a:rPr lang="cs-CZ" sz="7200" dirty="0" smtClean="0"/>
              <a:t>	Volba </a:t>
            </a:r>
            <a:r>
              <a:rPr lang="cs-CZ" sz="7200" dirty="0" smtClean="0"/>
              <a:t>mandátové a návrhové komise, ověřovatelů zápisu, jmenování zapisovatele</a:t>
            </a:r>
          </a:p>
          <a:p>
            <a:pPr marL="361950" indent="-361950">
              <a:buNone/>
              <a:tabLst>
                <a:tab pos="447675" algn="l"/>
              </a:tabLst>
            </a:pPr>
            <a:r>
              <a:rPr lang="cs-CZ" sz="7200" dirty="0" smtClean="0"/>
              <a:t>4</a:t>
            </a:r>
            <a:r>
              <a:rPr lang="cs-CZ" sz="7200" dirty="0" smtClean="0"/>
              <a:t>./		Zpráva </a:t>
            </a:r>
            <a:r>
              <a:rPr lang="cs-CZ" sz="7200" dirty="0" smtClean="0"/>
              <a:t>o činnosti představenstva, hospodaření družstva za rok 2014, </a:t>
            </a:r>
          </a:p>
          <a:p>
            <a:pPr marL="447675" indent="-361950">
              <a:buNone/>
              <a:tabLst>
                <a:tab pos="447675" algn="l"/>
              </a:tabLst>
            </a:pPr>
            <a:r>
              <a:rPr lang="cs-CZ" sz="7200" dirty="0"/>
              <a:t>	</a:t>
            </a:r>
            <a:r>
              <a:rPr lang="cs-CZ" sz="7200" dirty="0" smtClean="0"/>
              <a:t>hospodářsko-finanční plán na rok 2015</a:t>
            </a:r>
          </a:p>
          <a:p>
            <a:pPr marL="447675" indent="-447675">
              <a:buNone/>
              <a:tabLst>
                <a:tab pos="447675" algn="l"/>
              </a:tabLst>
            </a:pPr>
            <a:r>
              <a:rPr lang="cs-CZ" sz="7200" dirty="0" smtClean="0"/>
              <a:t>5./  	Zpráva o činnosti kontrolní komise </a:t>
            </a:r>
          </a:p>
          <a:p>
            <a:pPr marL="447675" indent="-447675">
              <a:buNone/>
              <a:tabLst>
                <a:tab pos="447675" algn="l"/>
              </a:tabLst>
            </a:pPr>
            <a:r>
              <a:rPr lang="cs-CZ" sz="7200" dirty="0" smtClean="0"/>
              <a:t>6./	Projednání nových směrnic družstva (jednací a volební řád, dodatky směrnic o nájemném a službách, o finanční pomoci)</a:t>
            </a:r>
          </a:p>
          <a:p>
            <a:pPr marL="447675" indent="-447675">
              <a:buNone/>
            </a:pPr>
            <a:r>
              <a:rPr lang="cs-CZ" sz="7200" dirty="0" smtClean="0"/>
              <a:t>7./  	Projednání úvěrů na opravy bytových domů</a:t>
            </a:r>
          </a:p>
          <a:p>
            <a:pPr marL="447675" indent="-447675">
              <a:buNone/>
            </a:pPr>
            <a:r>
              <a:rPr lang="cs-CZ" sz="7200" dirty="0" smtClean="0"/>
              <a:t>8./  </a:t>
            </a:r>
            <a:r>
              <a:rPr lang="cs-CZ" sz="7200" dirty="0" smtClean="0"/>
              <a:t>	Zpráva </a:t>
            </a:r>
            <a:r>
              <a:rPr lang="cs-CZ" sz="7200" dirty="0" smtClean="0"/>
              <a:t>mandátové komise</a:t>
            </a:r>
          </a:p>
          <a:p>
            <a:pPr marL="447675" indent="-447675">
              <a:buNone/>
              <a:tabLst>
                <a:tab pos="447675" algn="l"/>
              </a:tabLst>
            </a:pPr>
            <a:r>
              <a:rPr lang="cs-CZ" sz="7200" dirty="0" smtClean="0"/>
              <a:t>9./  	Diskuze</a:t>
            </a:r>
          </a:p>
          <a:p>
            <a:pPr marL="447675" indent="-447675">
              <a:buNone/>
            </a:pPr>
            <a:r>
              <a:rPr lang="cs-CZ" sz="7200" dirty="0" smtClean="0"/>
              <a:t>10./ </a:t>
            </a:r>
            <a:r>
              <a:rPr lang="cs-CZ" sz="7200" dirty="0" smtClean="0"/>
              <a:t>	Usnesení</a:t>
            </a:r>
            <a:endParaRPr lang="cs-CZ" sz="7200" dirty="0" smtClean="0"/>
          </a:p>
          <a:p>
            <a:pPr marL="447675" indent="-447675">
              <a:buNone/>
            </a:pPr>
            <a:r>
              <a:rPr lang="cs-CZ" sz="7200" dirty="0" smtClean="0"/>
              <a:t>11</a:t>
            </a:r>
            <a:r>
              <a:rPr lang="cs-CZ" sz="7200" dirty="0" smtClean="0"/>
              <a:t>./</a:t>
            </a:r>
            <a:r>
              <a:rPr lang="cs-CZ" sz="7200" dirty="0" smtClean="0"/>
              <a:t>	</a:t>
            </a:r>
            <a:r>
              <a:rPr lang="cs-CZ" sz="7200" dirty="0" smtClean="0"/>
              <a:t>Závěr</a:t>
            </a:r>
            <a:endParaRPr lang="cs-CZ" sz="7200" dirty="0" smtClean="0"/>
          </a:p>
          <a:p>
            <a:pPr>
              <a:buNone/>
            </a:pPr>
            <a:r>
              <a:rPr lang="cs-CZ" sz="5600" dirty="0" smtClean="0"/>
              <a:t>  </a:t>
            </a:r>
            <a:r>
              <a:rPr lang="cs-CZ" dirty="0" smtClean="0"/>
              <a:t>  </a:t>
            </a:r>
          </a:p>
          <a:p>
            <a:pPr>
              <a:buNone/>
            </a:pPr>
            <a:r>
              <a:rPr lang="cs-CZ" sz="6000" b="1" u="sng" dirty="0" smtClean="0"/>
              <a:t>Barevně označená pozvánka slouží zároveň jako hlasovací lístek delegáta:</a:t>
            </a:r>
            <a:endParaRPr lang="cs-CZ" sz="6000" dirty="0" smtClean="0"/>
          </a:p>
          <a:p>
            <a:pPr>
              <a:buNone/>
            </a:pPr>
            <a:r>
              <a:rPr lang="cs-CZ" sz="6000" b="1" dirty="0" smtClean="0"/>
              <a:t>červená</a:t>
            </a:r>
            <a:r>
              <a:rPr lang="cs-CZ" sz="6000" dirty="0" smtClean="0"/>
              <a:t> - členové nájemci bytů (hlasují o všem)</a:t>
            </a:r>
          </a:p>
          <a:p>
            <a:pPr>
              <a:buNone/>
            </a:pPr>
            <a:r>
              <a:rPr lang="cs-CZ" sz="6000" b="1" dirty="0" smtClean="0"/>
              <a:t>žlutá</a:t>
            </a:r>
            <a:r>
              <a:rPr lang="cs-CZ" sz="6000" dirty="0" smtClean="0"/>
              <a:t> - vlastníci členové (nehlasují o HV a majetku družstva)</a:t>
            </a:r>
          </a:p>
          <a:p>
            <a:pPr>
              <a:buNone/>
            </a:pPr>
            <a:r>
              <a:rPr lang="cs-CZ" sz="6000" b="1" dirty="0" smtClean="0"/>
              <a:t>bílá</a:t>
            </a:r>
            <a:r>
              <a:rPr lang="cs-CZ" sz="6000" dirty="0" smtClean="0"/>
              <a:t> - hosté (nehlasují)</a:t>
            </a:r>
          </a:p>
          <a:p>
            <a:pPr>
              <a:buNone/>
            </a:pPr>
            <a:r>
              <a:rPr lang="cs-CZ" sz="4800" b="1" dirty="0" smtClean="0"/>
              <a:t> </a:t>
            </a:r>
            <a:endParaRPr lang="cs-CZ" sz="4800" dirty="0" smtClean="0"/>
          </a:p>
          <a:p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1403360" cy="928694"/>
          </a:xfrm>
          <a:prstGeom prst="rect">
            <a:avLst/>
          </a:prstGeom>
          <a:noFill/>
        </p:spPr>
      </p:pic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857232"/>
            <a:ext cx="900000" cy="900000"/>
          </a:xfrm>
          <a:prstGeom prst="rect">
            <a:avLst/>
          </a:prstGeom>
          <a:noFill/>
        </p:spPr>
      </p:pic>
      <p:pic>
        <p:nvPicPr>
          <p:cNvPr id="7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642918"/>
            <a:ext cx="1387509" cy="13563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1480"/>
            <a:ext cx="8229600" cy="928694"/>
          </a:xfrm>
        </p:spPr>
        <p:txBody>
          <a:bodyPr>
            <a:normAutofit fontScale="90000"/>
          </a:bodyPr>
          <a:lstStyle/>
          <a:p>
            <a:pPr marL="903288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2800" b="1" dirty="0" smtClean="0"/>
              <a:t>Podklady pro shromáždění delegátů 28. 5. 2015</a:t>
            </a:r>
            <a:br>
              <a:rPr lang="cs-CZ" sz="2800" b="1" dirty="0" smtClean="0"/>
            </a:br>
            <a:r>
              <a:rPr lang="cs-CZ" sz="2800" b="1" dirty="0" smtClean="0"/>
              <a:t>(část 1) </a:t>
            </a:r>
            <a:r>
              <a:rPr lang="cs-CZ" sz="4000" b="1" u="sng" dirty="0" smtClean="0"/>
              <a:t/>
            </a:r>
            <a:br>
              <a:rPr lang="cs-CZ" sz="4000" b="1" u="sng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5214974"/>
          </a:xfrm>
        </p:spPr>
        <p:txBody>
          <a:bodyPr>
            <a:normAutofit fontScale="40000" lnSpcReduction="20000"/>
          </a:bodyPr>
          <a:lstStyle/>
          <a:p>
            <a:pPr>
              <a:buNone/>
              <a:tabLst>
                <a:tab pos="4572000" algn="r"/>
              </a:tabLst>
            </a:pPr>
            <a:r>
              <a:rPr lang="cs-CZ" dirty="0"/>
              <a:t> </a:t>
            </a:r>
            <a:r>
              <a:rPr lang="cs-CZ" sz="4800" b="1" u="sng" dirty="0" smtClean="0"/>
              <a:t>I</a:t>
            </a:r>
            <a:r>
              <a:rPr lang="cs-CZ" sz="4800" b="1" u="sng" dirty="0"/>
              <a:t>.  Hospodaření družstva za rok </a:t>
            </a:r>
            <a:r>
              <a:rPr lang="cs-CZ" sz="4800" b="1" u="sng" dirty="0" smtClean="0"/>
              <a:t>2014</a:t>
            </a:r>
            <a:endParaRPr lang="cs-CZ" sz="4800" b="1" u="sng" dirty="0"/>
          </a:p>
          <a:p>
            <a:pPr marL="0" indent="0">
              <a:buNone/>
              <a:tabLst>
                <a:tab pos="1076325" algn="dec"/>
                <a:tab pos="2419350" algn="r"/>
                <a:tab pos="4572000" algn="r"/>
              </a:tabLst>
            </a:pPr>
            <a:r>
              <a:rPr lang="cs-CZ" sz="4800" dirty="0" smtClean="0"/>
              <a:t>Náklady	16.680.452,01 Kč 	(plán 2014 </a:t>
            </a:r>
            <a:r>
              <a:rPr lang="cs-CZ" sz="4800" dirty="0"/>
              <a:t>:  </a:t>
            </a:r>
            <a:r>
              <a:rPr lang="cs-CZ" sz="4800" dirty="0" smtClean="0"/>
              <a:t>20.494.645,--  </a:t>
            </a:r>
            <a:r>
              <a:rPr lang="cs-CZ" sz="4800" dirty="0"/>
              <a:t>Kč)</a:t>
            </a:r>
          </a:p>
          <a:p>
            <a:pPr>
              <a:buNone/>
              <a:tabLst>
                <a:tab pos="1076325" algn="dec"/>
                <a:tab pos="2419350" algn="r"/>
                <a:tab pos="4572000" algn="r"/>
              </a:tabLst>
            </a:pPr>
            <a:r>
              <a:rPr lang="cs-CZ" sz="4800" dirty="0" smtClean="0"/>
              <a:t>Výnosy	17.442.036,86 Kč 	(plán 2014 </a:t>
            </a:r>
            <a:r>
              <a:rPr lang="cs-CZ" sz="4800" dirty="0"/>
              <a:t>:  </a:t>
            </a:r>
            <a:r>
              <a:rPr lang="cs-CZ" sz="4800" dirty="0" smtClean="0"/>
              <a:t>21.314.460,--  </a:t>
            </a:r>
            <a:r>
              <a:rPr lang="cs-CZ" sz="4800" dirty="0"/>
              <a:t>Kč)</a:t>
            </a:r>
          </a:p>
          <a:p>
            <a:pPr>
              <a:buNone/>
            </a:pPr>
            <a:r>
              <a:rPr lang="cs-CZ" sz="4800" b="1" dirty="0" err="1"/>
              <a:t>Hosp</a:t>
            </a:r>
            <a:r>
              <a:rPr lang="cs-CZ" sz="4800" b="1" dirty="0" smtClean="0"/>
              <a:t>. výsledek </a:t>
            </a:r>
            <a:r>
              <a:rPr lang="cs-CZ" sz="4800" b="1" dirty="0"/>
              <a:t>po účetní závěrce za rok </a:t>
            </a:r>
            <a:r>
              <a:rPr lang="cs-CZ" sz="4800" b="1" dirty="0" smtClean="0"/>
              <a:t>2014</a:t>
            </a:r>
            <a:r>
              <a:rPr lang="cs-CZ" sz="4800" dirty="0" smtClean="0"/>
              <a:t>: </a:t>
            </a:r>
          </a:p>
          <a:p>
            <a:pPr>
              <a:buNone/>
            </a:pPr>
            <a:r>
              <a:rPr lang="cs-CZ" sz="4800" dirty="0" smtClean="0"/>
              <a:t> + 1.044.684,85 </a:t>
            </a:r>
            <a:r>
              <a:rPr lang="cs-CZ" sz="4800" dirty="0"/>
              <a:t>Kč hrubého, daň </a:t>
            </a:r>
            <a:r>
              <a:rPr lang="cs-CZ" sz="4800" dirty="0" smtClean="0"/>
              <a:t>283.100</a:t>
            </a:r>
            <a:r>
              <a:rPr lang="cs-CZ" sz="4800" dirty="0"/>
              <a:t>,- </a:t>
            </a:r>
            <a:r>
              <a:rPr lang="cs-CZ" sz="4800" dirty="0" smtClean="0"/>
              <a:t>Kč  </a:t>
            </a:r>
            <a:r>
              <a:rPr lang="cs-CZ" sz="4800" u="sng" dirty="0" smtClean="0"/>
              <a:t>+ 761.584,85 </a:t>
            </a:r>
            <a:r>
              <a:rPr lang="cs-CZ" sz="4800" u="sng" dirty="0"/>
              <a:t>Kč po </a:t>
            </a:r>
            <a:r>
              <a:rPr lang="cs-CZ" sz="4800" u="sng" dirty="0" smtClean="0"/>
              <a:t>zdanění</a:t>
            </a:r>
            <a:r>
              <a:rPr lang="cs-CZ" sz="4800" b="1" dirty="0"/>
              <a:t> </a:t>
            </a:r>
            <a:endParaRPr lang="cs-CZ" sz="4800" dirty="0"/>
          </a:p>
          <a:p>
            <a:pPr>
              <a:buNone/>
            </a:pPr>
            <a:endParaRPr lang="cs-CZ" sz="4800" b="1" u="sng" dirty="0" smtClean="0"/>
          </a:p>
          <a:p>
            <a:pPr>
              <a:buNone/>
              <a:tabLst>
                <a:tab pos="3143250" algn="r"/>
              </a:tabLst>
            </a:pPr>
            <a:r>
              <a:rPr lang="cs-CZ" sz="4800" b="1" u="sng" dirty="0" smtClean="0"/>
              <a:t>Stavy </a:t>
            </a:r>
            <a:r>
              <a:rPr lang="cs-CZ" sz="4800" b="1" u="sng" dirty="0"/>
              <a:t>fondů k </a:t>
            </a:r>
            <a:r>
              <a:rPr lang="cs-CZ" sz="4800" b="1" u="sng" dirty="0" smtClean="0"/>
              <a:t>31.12.2014</a:t>
            </a:r>
            <a:endParaRPr lang="cs-CZ" sz="4800" dirty="0"/>
          </a:p>
          <a:p>
            <a:pPr>
              <a:buNone/>
              <a:tabLst>
                <a:tab pos="4124325" algn="r"/>
                <a:tab pos="5295900" algn="dec"/>
              </a:tabLst>
            </a:pPr>
            <a:r>
              <a:rPr lang="cs-CZ" sz="4800" dirty="0"/>
              <a:t>- nedělitelný fond </a:t>
            </a:r>
            <a:r>
              <a:rPr lang="cs-CZ" sz="4800" dirty="0" smtClean="0"/>
              <a:t>………………………………………………….	 9.187.732,25 </a:t>
            </a:r>
            <a:r>
              <a:rPr lang="cs-CZ" sz="4800" dirty="0"/>
              <a:t>Kč</a:t>
            </a:r>
          </a:p>
          <a:p>
            <a:pPr marL="169863" indent="-169863">
              <a:buNone/>
              <a:tabLst>
                <a:tab pos="4214813" algn="l"/>
                <a:tab pos="4217988" algn="l"/>
                <a:tab pos="4246563" algn="l"/>
                <a:tab pos="4254500" algn="l"/>
                <a:tab pos="5743575" algn="dec"/>
                <a:tab pos="6724650" algn="r"/>
              </a:tabLst>
            </a:pPr>
            <a:r>
              <a:rPr lang="cs-CZ" sz="4800" dirty="0"/>
              <a:t>- ostatní statutární fondy </a:t>
            </a:r>
            <a:r>
              <a:rPr lang="cs-CZ" sz="4800" dirty="0" smtClean="0"/>
              <a:t>……………………………………….	198.349,10 Kč	  (sociální </a:t>
            </a:r>
            <a:r>
              <a:rPr lang="cs-CZ" sz="4800" dirty="0" smtClean="0"/>
              <a:t>fond, </a:t>
            </a:r>
            <a:r>
              <a:rPr lang="cs-CZ" sz="4800" dirty="0" err="1" smtClean="0"/>
              <a:t>fond</a:t>
            </a:r>
            <a:r>
              <a:rPr lang="cs-CZ" sz="4800" dirty="0" smtClean="0"/>
              <a:t> odměn)	</a:t>
            </a:r>
            <a:endParaRPr lang="cs-CZ" sz="4800" dirty="0"/>
          </a:p>
          <a:p>
            <a:pPr marL="0" indent="0">
              <a:buNone/>
              <a:tabLst>
                <a:tab pos="4124325" algn="r"/>
                <a:tab pos="5295900" algn="dec"/>
                <a:tab pos="6724650" algn="r"/>
              </a:tabLst>
            </a:pPr>
            <a:r>
              <a:rPr lang="cs-CZ" sz="4800" dirty="0"/>
              <a:t>- účet nerozděleného zisku </a:t>
            </a:r>
            <a:r>
              <a:rPr lang="cs-CZ" sz="4800" dirty="0" smtClean="0"/>
              <a:t>……………………………………	2.200.000,00	Kč</a:t>
            </a:r>
            <a:r>
              <a:rPr lang="cs-CZ" sz="4800" dirty="0" smtClean="0"/>
              <a:t>	</a:t>
            </a:r>
            <a:r>
              <a:rPr lang="cs-CZ" sz="4800" b="1" dirty="0"/>
              <a:t> </a:t>
            </a:r>
            <a:endParaRPr lang="cs-CZ" sz="4800" b="1" u="sng" dirty="0"/>
          </a:p>
          <a:p>
            <a:pPr>
              <a:buNone/>
            </a:pPr>
            <a:r>
              <a:rPr lang="cs-CZ" sz="4800" b="1" dirty="0"/>
              <a:t> </a:t>
            </a:r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1071568" cy="1000107"/>
          </a:xfrm>
          <a:prstGeom prst="rect">
            <a:avLst/>
          </a:prstGeom>
          <a:noFill/>
        </p:spPr>
      </p:pic>
      <p:pic>
        <p:nvPicPr>
          <p:cNvPr id="5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71480"/>
            <a:ext cx="900000" cy="900000"/>
          </a:xfrm>
          <a:prstGeom prst="rect">
            <a:avLst/>
          </a:prstGeom>
          <a:noFill/>
        </p:spPr>
      </p:pic>
      <p:pic>
        <p:nvPicPr>
          <p:cNvPr id="6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0371"/>
            <a:ext cx="1165957" cy="11398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Podklady pro shromáždění delegátů 28. 5. 2015 </a:t>
            </a:r>
            <a:br>
              <a:rPr lang="cs-CZ" sz="2800" b="1" dirty="0" smtClean="0"/>
            </a:br>
            <a:r>
              <a:rPr lang="cs-CZ" sz="2800" b="1" dirty="0" smtClean="0"/>
              <a:t>(část 2)</a:t>
            </a:r>
            <a:r>
              <a:rPr lang="cs-CZ" sz="6000" b="1" u="sng" dirty="0" smtClean="0"/>
              <a:t/>
            </a:r>
            <a:br>
              <a:rPr lang="cs-CZ" sz="6000" b="1" u="sng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8634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7600" b="1" u="sng" dirty="0" smtClean="0"/>
              <a:t>II.  Návrh na rozdělení </a:t>
            </a:r>
            <a:r>
              <a:rPr lang="cs-CZ" sz="7600" b="1" u="sng" dirty="0" err="1" smtClean="0"/>
              <a:t>hosp</a:t>
            </a:r>
            <a:r>
              <a:rPr lang="cs-CZ" sz="7600" b="1" u="sng" dirty="0" smtClean="0"/>
              <a:t>. výsledku družstva za rok 2014</a:t>
            </a:r>
          </a:p>
          <a:p>
            <a:pPr lvl="0">
              <a:buNone/>
              <a:tabLst>
                <a:tab pos="4124325" algn="r"/>
                <a:tab pos="5019675" algn="dec"/>
              </a:tabLst>
            </a:pPr>
            <a:r>
              <a:rPr lang="cs-CZ" sz="7600" dirty="0" smtClean="0"/>
              <a:t>do fondu bytového hospodářství </a:t>
            </a:r>
            <a:r>
              <a:rPr lang="cs-CZ" sz="7600" dirty="0" smtClean="0"/>
              <a:t>..………………….	681.584,85 </a:t>
            </a:r>
            <a:r>
              <a:rPr lang="cs-CZ" sz="7600" dirty="0" smtClean="0"/>
              <a:t>Kč</a:t>
            </a:r>
            <a:endParaRPr lang="cs-CZ" sz="7600" b="1" u="sng" dirty="0" smtClean="0"/>
          </a:p>
          <a:p>
            <a:pPr lvl="0">
              <a:buNone/>
              <a:tabLst>
                <a:tab pos="4124325" algn="r"/>
                <a:tab pos="5019675" algn="dec"/>
                <a:tab pos="6010275" algn="r"/>
              </a:tabLst>
            </a:pPr>
            <a:r>
              <a:rPr lang="cs-CZ" sz="7600" dirty="0" smtClean="0"/>
              <a:t>do sociálního fondu </a:t>
            </a:r>
            <a:r>
              <a:rPr lang="cs-CZ" sz="7600" dirty="0" smtClean="0"/>
              <a:t>………………………………………..	80.000,--	</a:t>
            </a:r>
            <a:r>
              <a:rPr lang="cs-CZ" sz="7600" dirty="0" smtClean="0"/>
              <a:t>K</a:t>
            </a:r>
            <a:r>
              <a:rPr lang="cs-CZ" sz="7600" dirty="0" smtClean="0"/>
              <a:t>č</a:t>
            </a:r>
            <a:endParaRPr lang="cs-CZ" sz="7600" b="1" u="sng" dirty="0" smtClean="0"/>
          </a:p>
          <a:p>
            <a:pPr>
              <a:buNone/>
            </a:pPr>
            <a:r>
              <a:rPr lang="cs-CZ" sz="7600" dirty="0" smtClean="0"/>
              <a:t>      </a:t>
            </a:r>
            <a:endParaRPr lang="cs-CZ" sz="7600" b="1" u="sng" dirty="0" smtClean="0"/>
          </a:p>
          <a:p>
            <a:pPr>
              <a:buNone/>
              <a:tabLst>
                <a:tab pos="4124325" algn="r"/>
                <a:tab pos="5019675" algn="dec"/>
                <a:tab pos="6010275" algn="r"/>
              </a:tabLst>
            </a:pPr>
            <a:r>
              <a:rPr lang="cs-CZ" sz="7600" dirty="0" smtClean="0"/>
              <a:t>odměny </a:t>
            </a:r>
            <a:r>
              <a:rPr lang="cs-CZ" sz="7600" dirty="0" smtClean="0"/>
              <a:t>pro samosprávy a obvodové komise </a:t>
            </a:r>
            <a:r>
              <a:rPr lang="cs-CZ" sz="7600" dirty="0" smtClean="0"/>
              <a:t>…</a:t>
            </a:r>
            <a:r>
              <a:rPr lang="cs-CZ" sz="7600" dirty="0" smtClean="0"/>
              <a:t>	</a:t>
            </a:r>
            <a:r>
              <a:rPr lang="cs-CZ" sz="7600" dirty="0" smtClean="0"/>
              <a:t>322.000</a:t>
            </a:r>
            <a:r>
              <a:rPr lang="cs-CZ" sz="7600" dirty="0" smtClean="0"/>
              <a:t>,-- </a:t>
            </a:r>
            <a:r>
              <a:rPr lang="cs-CZ" sz="7600" dirty="0" smtClean="0"/>
              <a:t>	Kč</a:t>
            </a:r>
            <a:endParaRPr lang="cs-CZ" sz="7600" b="1" u="sng" dirty="0" smtClean="0"/>
          </a:p>
          <a:p>
            <a:pPr>
              <a:buNone/>
              <a:tabLst>
                <a:tab pos="4124325" algn="r"/>
                <a:tab pos="5019675" algn="dec"/>
                <a:tab pos="6010275" algn="r"/>
              </a:tabLst>
            </a:pPr>
            <a:r>
              <a:rPr lang="cs-CZ" sz="7600" dirty="0" smtClean="0"/>
              <a:t>funkcionářské odměny </a:t>
            </a:r>
            <a:r>
              <a:rPr lang="cs-CZ" sz="7600" dirty="0" smtClean="0"/>
              <a:t>…………………………………..	248.000</a:t>
            </a:r>
            <a:r>
              <a:rPr lang="cs-CZ" sz="7600" dirty="0" smtClean="0"/>
              <a:t>,-- </a:t>
            </a:r>
            <a:r>
              <a:rPr lang="cs-CZ" sz="7600" dirty="0" smtClean="0"/>
              <a:t>	Kč</a:t>
            </a:r>
            <a:r>
              <a:rPr lang="cs-CZ" sz="7600" dirty="0" smtClean="0"/>
              <a:t>	 </a:t>
            </a:r>
            <a:endParaRPr lang="cs-CZ" sz="7600" b="1" u="sng" dirty="0" smtClean="0"/>
          </a:p>
          <a:p>
            <a:pPr>
              <a:buNone/>
            </a:pPr>
            <a:r>
              <a:rPr lang="cs-CZ" sz="7600" b="1" dirty="0" smtClean="0"/>
              <a:t> </a:t>
            </a:r>
            <a:endParaRPr lang="cs-CZ" sz="7600" b="1" u="sng" dirty="0" smtClean="0"/>
          </a:p>
          <a:p>
            <a:pPr>
              <a:buNone/>
            </a:pPr>
            <a:r>
              <a:rPr lang="cs-CZ" sz="7600" b="1" u="sng" dirty="0" smtClean="0"/>
              <a:t>III. Hospodářsko-finanční plán na rok 2015</a:t>
            </a:r>
          </a:p>
          <a:p>
            <a:pPr lvl="0">
              <a:buNone/>
              <a:tabLst>
                <a:tab pos="4124325" algn="r"/>
                <a:tab pos="4667250" algn="dec"/>
                <a:tab pos="6010275" algn="r"/>
              </a:tabLst>
            </a:pPr>
            <a:r>
              <a:rPr lang="cs-CZ" sz="7600" dirty="0" smtClean="0"/>
              <a:t>celkové náklady družstva </a:t>
            </a:r>
            <a:r>
              <a:rPr lang="cs-CZ" sz="7600" dirty="0" smtClean="0"/>
              <a:t>……………………………</a:t>
            </a:r>
            <a:r>
              <a:rPr lang="cs-CZ" sz="7600" dirty="0" smtClean="0"/>
              <a:t>	16.782.545,-- </a:t>
            </a:r>
            <a:r>
              <a:rPr lang="cs-CZ" sz="7600" dirty="0" smtClean="0"/>
              <a:t>	Kč</a:t>
            </a:r>
            <a:endParaRPr lang="cs-CZ" sz="7600" dirty="0" smtClean="0"/>
          </a:p>
          <a:p>
            <a:pPr lvl="0">
              <a:buNone/>
              <a:tabLst>
                <a:tab pos="4124325" algn="r"/>
                <a:tab pos="4667250" algn="dec"/>
                <a:tab pos="6010275" algn="r"/>
              </a:tabLst>
            </a:pPr>
            <a:r>
              <a:rPr lang="cs-CZ" sz="7600" dirty="0" smtClean="0"/>
              <a:t>celkové výnosy družstva  </a:t>
            </a:r>
            <a:r>
              <a:rPr lang="cs-CZ" sz="7600" dirty="0" smtClean="0"/>
              <a:t>…………………………….	</a:t>
            </a:r>
            <a:r>
              <a:rPr lang="cs-CZ" sz="7600" dirty="0" smtClean="0"/>
              <a:t>1</a:t>
            </a:r>
            <a:r>
              <a:rPr lang="cs-CZ" sz="7600" dirty="0" smtClean="0"/>
              <a:t>7.918.060</a:t>
            </a:r>
            <a:r>
              <a:rPr lang="cs-CZ" sz="7600" dirty="0" smtClean="0"/>
              <a:t>,-- </a:t>
            </a:r>
            <a:r>
              <a:rPr lang="cs-CZ" sz="7600" dirty="0" smtClean="0"/>
              <a:t>	Kč</a:t>
            </a:r>
            <a:endParaRPr lang="cs-CZ" sz="7600" dirty="0" smtClean="0"/>
          </a:p>
          <a:p>
            <a:pPr lvl="0">
              <a:buNone/>
              <a:tabLst>
                <a:tab pos="2957513" algn="r"/>
                <a:tab pos="4121150" algn="r"/>
                <a:tab pos="4667250" algn="dec"/>
                <a:tab pos="6010275" algn="r"/>
              </a:tabLst>
            </a:pPr>
            <a:r>
              <a:rPr lang="cs-CZ" sz="7600" dirty="0" smtClean="0"/>
              <a:t>hrubý hospodářský výsledek </a:t>
            </a:r>
            <a:r>
              <a:rPr lang="cs-CZ" sz="7600" dirty="0" smtClean="0"/>
              <a:t>……………...........	1.135.515</a:t>
            </a:r>
            <a:r>
              <a:rPr lang="cs-CZ" sz="7600" dirty="0" smtClean="0"/>
              <a:t>,-- </a:t>
            </a:r>
            <a:r>
              <a:rPr lang="cs-CZ" sz="7600" dirty="0" smtClean="0"/>
              <a:t>	Kč    </a:t>
            </a:r>
            <a:endParaRPr lang="cs-CZ" sz="7600" dirty="0" smtClean="0"/>
          </a:p>
          <a:p>
            <a:pPr lvl="0">
              <a:buNone/>
            </a:pPr>
            <a:r>
              <a:rPr lang="cs-CZ" sz="7600" dirty="0" smtClean="0"/>
              <a:t> </a:t>
            </a:r>
          </a:p>
          <a:p>
            <a:pPr marL="0" indent="0">
              <a:buNone/>
            </a:pPr>
            <a:r>
              <a:rPr lang="cs-CZ" sz="7600" dirty="0" smtClean="0"/>
              <a:t>Plán středisek bytového a tepelného hospodářství jako vyrovnaný, tj. v nákladech a výnosech: 8.404.700,-- Kč</a:t>
            </a:r>
          </a:p>
          <a:p>
            <a:pPr>
              <a:buNone/>
              <a:tabLst>
                <a:tab pos="4124325" algn="r"/>
                <a:tab pos="4667250" algn="dec"/>
              </a:tabLst>
            </a:pPr>
            <a:r>
              <a:rPr lang="cs-CZ" sz="7600" dirty="0" smtClean="0"/>
              <a:t>-  z toho bytové hospodářství </a:t>
            </a:r>
            <a:r>
              <a:rPr lang="cs-CZ" sz="7600" dirty="0" smtClean="0"/>
              <a:t>………………………	1.355.700</a:t>
            </a:r>
            <a:r>
              <a:rPr lang="cs-CZ" sz="7600" dirty="0" smtClean="0"/>
              <a:t>,-- Kč</a:t>
            </a:r>
          </a:p>
          <a:p>
            <a:pPr>
              <a:buNone/>
              <a:tabLst>
                <a:tab pos="4124325" algn="r"/>
                <a:tab pos="4667250" algn="dec"/>
              </a:tabLst>
            </a:pPr>
            <a:r>
              <a:rPr lang="cs-CZ" sz="7600" dirty="0" smtClean="0"/>
              <a:t>-  z toho tepelné hospodářství </a:t>
            </a:r>
            <a:r>
              <a:rPr lang="cs-CZ" sz="7600" dirty="0" smtClean="0"/>
              <a:t>…………………….	7.049.000</a:t>
            </a:r>
            <a:r>
              <a:rPr lang="cs-CZ" sz="7600" dirty="0" smtClean="0"/>
              <a:t>,-- Kč</a:t>
            </a:r>
          </a:p>
          <a:p>
            <a:pPr>
              <a:buNone/>
            </a:pPr>
            <a:r>
              <a:rPr lang="cs-CZ" sz="3600" dirty="0" smtClean="0"/>
              <a:t> 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0371"/>
            <a:ext cx="1165957" cy="1139803"/>
          </a:xfrm>
          <a:prstGeom prst="rect">
            <a:avLst/>
          </a:prstGeom>
          <a:noFill/>
        </p:spPr>
      </p:pic>
      <p:pic>
        <p:nvPicPr>
          <p:cNvPr id="5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71480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28694"/>
          </a:xfrm>
        </p:spPr>
        <p:txBody>
          <a:bodyPr>
            <a:normAutofit fontScale="90000"/>
          </a:bodyPr>
          <a:lstStyle/>
          <a:p>
            <a:pPr marL="1438275" algn="l" defTabSz="938213">
              <a:tabLst>
                <a:tab pos="3586163" algn="ctr"/>
              </a:tabLst>
            </a:pPr>
            <a:r>
              <a:rPr lang="cs-CZ" sz="2000" b="1" dirty="0" smtClean="0"/>
              <a:t>	</a:t>
            </a:r>
            <a:r>
              <a:rPr lang="cs-CZ" sz="2400" b="1" dirty="0" smtClean="0"/>
              <a:t>N á v r h   u s n e s e n í</a:t>
            </a:r>
            <a:br>
              <a:rPr lang="cs-CZ" sz="2400" b="1" dirty="0" smtClean="0"/>
            </a:br>
            <a:r>
              <a:rPr lang="cs-CZ" sz="2400" b="1" dirty="0" smtClean="0"/>
              <a:t>shromáždění delegátů konaného 28. 5. 2015</a:t>
            </a:r>
            <a:br>
              <a:rPr lang="cs-CZ" sz="2400" b="1" dirty="0" smtClean="0"/>
            </a:br>
            <a:r>
              <a:rPr lang="cs-CZ" sz="2400" b="1" dirty="0" smtClean="0"/>
              <a:t>	(část 1)</a:t>
            </a:r>
            <a:r>
              <a:rPr lang="cs-CZ" sz="1800" b="1" dirty="0" smtClean="0"/>
              <a:t>		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600" b="1" dirty="0" smtClean="0"/>
              <a:t>1./</a:t>
            </a:r>
            <a:r>
              <a:rPr lang="cs-CZ" sz="1600" dirty="0" smtClean="0"/>
              <a:t> </a:t>
            </a:r>
            <a:r>
              <a:rPr lang="cs-CZ" sz="1600" b="1" u="sng" dirty="0" smtClean="0"/>
              <a:t>Shromáždění delegátů  s c h v a l u j e :</a:t>
            </a:r>
          </a:p>
          <a:p>
            <a:pPr marL="180975" indent="-180975">
              <a:buNone/>
              <a:tabLst>
                <a:tab pos="361950" algn="l"/>
              </a:tabLst>
            </a:pPr>
            <a:r>
              <a:rPr lang="cs-CZ" sz="1100" dirty="0" smtClean="0"/>
              <a:t>	</a:t>
            </a:r>
            <a:r>
              <a:rPr lang="cs-CZ" sz="1400" dirty="0" smtClean="0"/>
              <a:t>a) 	zprávu o činnosti představenstva za rok 2014</a:t>
            </a:r>
            <a:r>
              <a:rPr lang="cs-CZ" sz="1100" dirty="0" smtClean="0"/>
              <a:t> </a:t>
            </a:r>
            <a:endParaRPr lang="cs-CZ" sz="1100" b="1" u="sng" dirty="0" smtClean="0"/>
          </a:p>
          <a:p>
            <a:pPr marL="180975" indent="-180975">
              <a:buNone/>
              <a:tabLst>
                <a:tab pos="361950" algn="l"/>
              </a:tabLst>
            </a:pPr>
            <a:r>
              <a:rPr lang="cs-CZ" sz="1100" dirty="0" smtClean="0"/>
              <a:t>	</a:t>
            </a:r>
            <a:r>
              <a:rPr lang="cs-CZ" sz="1400" dirty="0" smtClean="0"/>
              <a:t>b) zprávu kontrolní komise za rok 2014 </a:t>
            </a:r>
            <a:endParaRPr lang="cs-CZ" sz="1100" b="1" u="sng" dirty="0" smtClean="0"/>
          </a:p>
          <a:p>
            <a:pPr marL="180975" indent="-180975">
              <a:buNone/>
              <a:tabLst>
                <a:tab pos="361950" algn="l"/>
                <a:tab pos="4752975" algn="l"/>
              </a:tabLst>
            </a:pPr>
            <a:r>
              <a:rPr lang="cs-CZ" sz="1100" dirty="0" smtClean="0"/>
              <a:t>	</a:t>
            </a:r>
            <a:r>
              <a:rPr lang="cs-CZ" sz="1400" dirty="0" smtClean="0"/>
              <a:t>c) 	roční účetní závěrku a hospodaření družstva za rok 2014 </a:t>
            </a:r>
            <a:endParaRPr lang="cs-CZ" sz="1100" b="1" u="sng" dirty="0" smtClean="0"/>
          </a:p>
          <a:p>
            <a:pPr marL="180975" indent="-180975">
              <a:buNone/>
              <a:tabLst>
                <a:tab pos="361950" algn="l"/>
              </a:tabLst>
            </a:pPr>
            <a:r>
              <a:rPr lang="cs-CZ" sz="1100" dirty="0" smtClean="0"/>
              <a:t>	</a:t>
            </a:r>
            <a:r>
              <a:rPr lang="cs-CZ" sz="1400" dirty="0" smtClean="0"/>
              <a:t>d) rozdělení hospodářského výsledku:</a:t>
            </a:r>
            <a:endParaRPr lang="cs-CZ" sz="1100" b="1" u="sng" dirty="0" smtClean="0"/>
          </a:p>
          <a:p>
            <a:pPr marL="361950" indent="-361950">
              <a:buNone/>
              <a:tabLst>
                <a:tab pos="361950" algn="l"/>
                <a:tab pos="447675" algn="l"/>
                <a:tab pos="3771900" algn="dec"/>
                <a:tab pos="4124325" algn="dec"/>
                <a:tab pos="4848225" algn="r"/>
              </a:tabLst>
            </a:pPr>
            <a:r>
              <a:rPr lang="cs-CZ" sz="1100" dirty="0" smtClean="0"/>
              <a:t>	</a:t>
            </a:r>
            <a:r>
              <a:rPr lang="cs-CZ" sz="1400" dirty="0" smtClean="0"/>
              <a:t>-	do sociálního fondu </a:t>
            </a:r>
            <a:r>
              <a:rPr lang="cs-CZ" sz="1400" dirty="0" smtClean="0"/>
              <a:t>……………………………............	80.000,--	Kč</a:t>
            </a:r>
            <a:endParaRPr lang="cs-CZ" sz="1100" b="1" u="sng" dirty="0" smtClean="0"/>
          </a:p>
          <a:p>
            <a:pPr marL="266700" indent="-266700">
              <a:buNone/>
              <a:tabLst>
                <a:tab pos="361950" algn="l"/>
                <a:tab pos="447675" algn="l"/>
                <a:tab pos="4124325" algn="dec"/>
              </a:tabLst>
            </a:pPr>
            <a:r>
              <a:rPr lang="cs-CZ" sz="1100" dirty="0" smtClean="0"/>
              <a:t>	</a:t>
            </a:r>
            <a:r>
              <a:rPr lang="cs-CZ" sz="1400" dirty="0" smtClean="0"/>
              <a:t>	-	do fondu bytového hospodářství</a:t>
            </a:r>
            <a:r>
              <a:rPr lang="cs-CZ" sz="1400" dirty="0" smtClean="0"/>
              <a:t>……………………</a:t>
            </a:r>
            <a:r>
              <a:rPr lang="cs-CZ" sz="1400" dirty="0" smtClean="0"/>
              <a:t>	</a:t>
            </a:r>
            <a:r>
              <a:rPr lang="cs-CZ" sz="1400" dirty="0" smtClean="0"/>
              <a:t>681.584,85 Kč</a:t>
            </a:r>
            <a:r>
              <a:rPr lang="cs-CZ" sz="1400" dirty="0" smtClean="0"/>
              <a:t>, přičemž rozdělení na jednotlivá 		</a:t>
            </a:r>
            <a:r>
              <a:rPr lang="cs-CZ" sz="1400" dirty="0" smtClean="0"/>
              <a:t>	střediska </a:t>
            </a:r>
            <a:r>
              <a:rPr lang="cs-CZ" sz="1400" dirty="0" smtClean="0"/>
              <a:t>bude provedeno podle 	průměrné výše měsíčních zůstatků dlouhodobých záloh na opravy a 		investice</a:t>
            </a:r>
            <a:endParaRPr lang="cs-CZ" sz="1100" b="1" u="sng" dirty="0" smtClean="0"/>
          </a:p>
          <a:p>
            <a:pPr marL="180975" indent="-180975">
              <a:buNone/>
              <a:tabLst>
                <a:tab pos="361950" algn="l"/>
                <a:tab pos="4124325" algn="dec"/>
                <a:tab pos="4848225" algn="r"/>
              </a:tabLst>
            </a:pPr>
            <a:r>
              <a:rPr lang="cs-CZ" sz="1100" dirty="0" smtClean="0"/>
              <a:t>	</a:t>
            </a:r>
            <a:r>
              <a:rPr lang="cs-CZ" sz="1400" dirty="0" smtClean="0"/>
              <a:t>e) </a:t>
            </a:r>
            <a:r>
              <a:rPr lang="cs-CZ" sz="1400" dirty="0" smtClean="0"/>
              <a:t>na </a:t>
            </a:r>
            <a:r>
              <a:rPr lang="cs-CZ" sz="1400" dirty="0" smtClean="0"/>
              <a:t>funkcionářských odměnách vyplatit </a:t>
            </a:r>
            <a:r>
              <a:rPr lang="cs-CZ" sz="1400" dirty="0" smtClean="0"/>
              <a:t>…………..	24</a:t>
            </a:r>
            <a:r>
              <a:rPr lang="cs-CZ" sz="1400" dirty="0" smtClean="0">
                <a:solidFill>
                  <a:srgbClr val="C00000"/>
                </a:solidFill>
              </a:rPr>
              <a:t>7</a:t>
            </a:r>
            <a:r>
              <a:rPr lang="cs-CZ" sz="1400" dirty="0" smtClean="0"/>
              <a:t>.000,--	Kč </a:t>
            </a:r>
            <a:r>
              <a:rPr lang="cs-CZ" sz="1400" dirty="0" smtClean="0"/>
              <a:t>	</a:t>
            </a:r>
            <a:endParaRPr lang="cs-CZ" sz="1100" b="1" u="sng" dirty="0" smtClean="0"/>
          </a:p>
          <a:p>
            <a:pPr>
              <a:buNone/>
              <a:tabLst>
                <a:tab pos="4124325" algn="dec"/>
                <a:tab pos="4667250" algn="l"/>
              </a:tabLst>
            </a:pPr>
            <a:r>
              <a:rPr lang="cs-CZ" sz="1100" i="1" dirty="0" smtClean="0"/>
              <a:t>	</a:t>
            </a:r>
            <a:r>
              <a:rPr lang="cs-CZ" sz="1400" dirty="0" smtClean="0"/>
              <a:t>odměny pro samosprávy a obvodové </a:t>
            </a:r>
            <a:r>
              <a:rPr lang="cs-CZ" sz="1400" dirty="0" smtClean="0"/>
              <a:t>komise……	322.000,--	Kč</a:t>
            </a:r>
            <a:r>
              <a:rPr lang="cs-CZ" sz="1400" dirty="0" smtClean="0"/>
              <a:t> </a:t>
            </a:r>
            <a:r>
              <a:rPr lang="cs-CZ" sz="1400" dirty="0" smtClean="0"/>
              <a:t> </a:t>
            </a:r>
            <a:r>
              <a:rPr lang="cs-CZ" sz="1400" dirty="0" smtClean="0">
                <a:solidFill>
                  <a:srgbClr val="C00000"/>
                </a:solidFill>
              </a:rPr>
              <a:t>(265 tis. + 57 tis. Kč)</a:t>
            </a:r>
            <a:endParaRPr lang="cs-CZ" sz="1100" b="1" u="sng" dirty="0" smtClean="0">
              <a:solidFill>
                <a:srgbClr val="C00000"/>
              </a:solidFill>
            </a:endParaRPr>
          </a:p>
          <a:p>
            <a:pPr marL="180975" indent="-180975">
              <a:buNone/>
              <a:tabLst>
                <a:tab pos="361950" algn="l"/>
              </a:tabLst>
            </a:pPr>
            <a:r>
              <a:rPr lang="cs-CZ" sz="1100" dirty="0" smtClean="0"/>
              <a:t>	</a:t>
            </a:r>
            <a:r>
              <a:rPr lang="cs-CZ" sz="1400" dirty="0" smtClean="0"/>
              <a:t>f)	 hospodářsko-finanční plán na rok 2015 a zmocňuje představenstvo k případným změnám 	v průběhu roku </a:t>
            </a:r>
            <a:endParaRPr lang="cs-CZ" sz="1100" b="1" u="sng" dirty="0" smtClean="0"/>
          </a:p>
          <a:p>
            <a:pPr marL="180975" indent="-180975">
              <a:buNone/>
              <a:tabLst>
                <a:tab pos="361950" algn="l"/>
              </a:tabLst>
            </a:pPr>
            <a:r>
              <a:rPr lang="cs-CZ" sz="1100" dirty="0" smtClean="0"/>
              <a:t>	</a:t>
            </a:r>
            <a:r>
              <a:rPr lang="cs-CZ" sz="1400" dirty="0" smtClean="0"/>
              <a:t>g) 	dodatek č.1 směrnice č.1/2014 o nájemném z družstevních bytů a družstevních nebytových prostorů a </a:t>
            </a:r>
            <a:r>
              <a:rPr lang="cs-CZ" sz="1400" dirty="0" smtClean="0"/>
              <a:t>	úhradách </a:t>
            </a:r>
            <a:r>
              <a:rPr lang="cs-CZ" sz="1400" dirty="0" smtClean="0"/>
              <a:t>za plnění spojená s užíváním těchto bytů  a nebytových prostorů  </a:t>
            </a:r>
            <a:endParaRPr lang="cs-CZ" sz="1100" dirty="0" smtClean="0"/>
          </a:p>
          <a:p>
            <a:pPr marL="180975" indent="-180975" defTabSz="180000">
              <a:buNone/>
              <a:tabLst>
                <a:tab pos="361950" algn="l"/>
              </a:tabLst>
            </a:pPr>
            <a:r>
              <a:rPr lang="cs-CZ" sz="1100" dirty="0" smtClean="0"/>
              <a:t>	</a:t>
            </a:r>
            <a:r>
              <a:rPr lang="cs-CZ" sz="1400" dirty="0" smtClean="0"/>
              <a:t>h)	dodatek č. 1 směrnice č. 1/2005 o finanční pomoci poskytované družstvem na opravy, modernizace 	a  </a:t>
            </a:r>
            <a:r>
              <a:rPr lang="cs-CZ" sz="1400" dirty="0" smtClean="0"/>
              <a:t>	rekonstrukce </a:t>
            </a:r>
            <a:r>
              <a:rPr lang="cs-CZ" sz="1400" dirty="0" smtClean="0"/>
              <a:t>společných částí bytových domů ve vlastnictví nebo spoluvlastnictví družstva</a:t>
            </a:r>
            <a:endParaRPr lang="cs-CZ" sz="1100" dirty="0" smtClean="0"/>
          </a:p>
          <a:p>
            <a:pPr marL="180975" indent="-180975" defTabSz="180000">
              <a:buNone/>
              <a:tabLst>
                <a:tab pos="361950" algn="l"/>
              </a:tabLst>
            </a:pPr>
            <a:r>
              <a:rPr lang="cs-CZ" sz="1100" dirty="0" smtClean="0"/>
              <a:t>	</a:t>
            </a:r>
            <a:r>
              <a:rPr lang="cs-CZ" sz="1400" dirty="0" smtClean="0"/>
              <a:t>i)	nový jednací a volební řád družstva s účinností od 1. 6. 2015</a:t>
            </a:r>
            <a:endParaRPr lang="cs-CZ" sz="1100" dirty="0" smtClean="0"/>
          </a:p>
          <a:p>
            <a:pPr marL="361950" indent="-361950">
              <a:buNone/>
            </a:pPr>
            <a:r>
              <a:rPr lang="cs-CZ" sz="1400" dirty="0" smtClean="0"/>
              <a:t>     j)	Shromáždění delegátů schvaluje zajištění úvěrů na opravy bytových  domů v Merklíně  čp.376 a </a:t>
            </a:r>
            <a:r>
              <a:rPr lang="cs-CZ" sz="1400" dirty="0" err="1" smtClean="0">
                <a:solidFill>
                  <a:srgbClr val="C00000"/>
                </a:solidFill>
              </a:rPr>
              <a:t>Blovicích</a:t>
            </a:r>
            <a:r>
              <a:rPr lang="cs-CZ" sz="1400" dirty="0" smtClean="0">
                <a:solidFill>
                  <a:srgbClr val="C00000"/>
                </a:solidFill>
              </a:rPr>
              <a:t>  </a:t>
            </a:r>
            <a:r>
              <a:rPr lang="cs-CZ" sz="1400" dirty="0" err="1" smtClean="0">
                <a:solidFill>
                  <a:srgbClr val="C00000"/>
                </a:solidFill>
              </a:rPr>
              <a:t>čp</a:t>
            </a:r>
            <a:r>
              <a:rPr lang="cs-CZ" sz="1400" dirty="0" smtClean="0">
                <a:solidFill>
                  <a:srgbClr val="C00000"/>
                </a:solidFill>
              </a:rPr>
              <a:t>. 683,684</a:t>
            </a:r>
            <a:r>
              <a:rPr lang="cs-CZ" sz="1400" dirty="0" smtClean="0"/>
              <a:t>  zástavou dotčených nemovitostí a pozemků ve vlastnictví družstva. </a:t>
            </a:r>
          </a:p>
          <a:p>
            <a:pPr>
              <a:buNone/>
            </a:pPr>
            <a:r>
              <a:rPr lang="cs-CZ" sz="1400" dirty="0" smtClean="0"/>
              <a:t> </a:t>
            </a:r>
          </a:p>
          <a:p>
            <a:pPr marL="180975" indent="-180975" defTabSz="180000">
              <a:buNone/>
              <a:tabLst>
                <a:tab pos="361950" algn="l"/>
              </a:tabLst>
            </a:pPr>
            <a:endParaRPr lang="cs-CZ" sz="1400" b="1" u="sng" dirty="0" smtClean="0"/>
          </a:p>
          <a:p>
            <a:pPr marL="180975" indent="-180975" defTabSz="180000">
              <a:buNone/>
              <a:tabLst>
                <a:tab pos="361950" algn="l"/>
              </a:tabLst>
            </a:pPr>
            <a:endParaRPr lang="cs-CZ" sz="1100" dirty="0" smtClean="0"/>
          </a:p>
          <a:p>
            <a:pPr marL="180975" indent="-180975" defTabSz="180000">
              <a:buNone/>
              <a:tabLst>
                <a:tab pos="361950" algn="l"/>
              </a:tabLst>
            </a:pPr>
            <a:endParaRPr lang="cs-CZ" sz="1200" b="1" u="sng" dirty="0" smtClean="0"/>
          </a:p>
          <a:p>
            <a:pPr>
              <a:buNone/>
            </a:pPr>
            <a:r>
              <a:rPr lang="cs-CZ" sz="1200" dirty="0" smtClean="0"/>
              <a:t>  </a:t>
            </a:r>
            <a:endParaRPr lang="cs-CZ" sz="1200" b="1" u="sng" dirty="0" smtClean="0"/>
          </a:p>
          <a:p>
            <a:pPr>
              <a:buNone/>
            </a:pPr>
            <a:endParaRPr lang="cs-CZ" sz="1100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1214447" cy="714380"/>
          </a:xfrm>
          <a:prstGeom prst="rect">
            <a:avLst/>
          </a:prstGeom>
          <a:noFill/>
        </p:spPr>
      </p:pic>
      <p:pic>
        <p:nvPicPr>
          <p:cNvPr id="5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642918"/>
            <a:ext cx="900000" cy="900000"/>
          </a:xfrm>
          <a:prstGeom prst="rect">
            <a:avLst/>
          </a:prstGeom>
          <a:noFill/>
        </p:spPr>
      </p:pic>
      <p:pic>
        <p:nvPicPr>
          <p:cNvPr id="6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1314431" cy="12849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Autofit/>
          </a:bodyPr>
          <a:lstStyle/>
          <a:p>
            <a:r>
              <a:rPr lang="cs-CZ" sz="2200" b="1" dirty="0" smtClean="0"/>
              <a:t>N á v r h   u s n e s e n í</a:t>
            </a:r>
            <a:br>
              <a:rPr lang="cs-CZ" sz="2200" b="1" dirty="0" smtClean="0"/>
            </a:br>
            <a:r>
              <a:rPr lang="cs-CZ" sz="2200" b="1" dirty="0" smtClean="0"/>
              <a:t>shromáždění delegátů konaného 28. 5. 2015</a:t>
            </a:r>
            <a:br>
              <a:rPr lang="cs-CZ" sz="2200" b="1" dirty="0" smtClean="0"/>
            </a:br>
            <a:r>
              <a:rPr lang="cs-CZ" sz="2200" b="1" dirty="0" smtClean="0"/>
              <a:t>(část 2)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149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600" b="1" u="sng" dirty="0" smtClean="0"/>
              <a:t>2./ Shromáždění delegátů bere na vědomí:</a:t>
            </a:r>
          </a:p>
          <a:p>
            <a:pPr marL="180975" indent="-180975" defTabSz="108000">
              <a:buNone/>
            </a:pPr>
            <a:r>
              <a:rPr lang="cs-CZ" sz="1600" dirty="0" smtClean="0"/>
              <a:t>	a)	ukončení výkonu funkce člena kontrolní komise ing. Jana Bezděka z důvodu nesplnění podmínky dle čl. 57, odst. 2) stanov družstva ke dni 1.1.2015 a odstoupení z funkce člena kontrolní komise pana Vladislava Kučery ke dni 1.5.2015</a:t>
            </a:r>
          </a:p>
          <a:p>
            <a:pPr marL="180975" indent="-180975" defTabSz="108000">
              <a:buNone/>
            </a:pPr>
            <a:r>
              <a:rPr lang="cs-CZ" sz="1600" dirty="0" smtClean="0"/>
              <a:t>	b)	snížení počtu členů kontrolní komise družstva ze sedmi na pět členů v souladu se stanovami družstva účinnými od 1.1.2014 </a:t>
            </a:r>
            <a:endParaRPr lang="cs-CZ" sz="1600" b="1" u="sng" dirty="0" smtClean="0"/>
          </a:p>
          <a:p>
            <a:pPr>
              <a:buNone/>
              <a:tabLst>
                <a:tab pos="2781300" algn="l"/>
              </a:tabLst>
            </a:pPr>
            <a:r>
              <a:rPr lang="cs-CZ" sz="1600" b="1" dirty="0" smtClean="0"/>
              <a:t> </a:t>
            </a:r>
          </a:p>
          <a:p>
            <a:pPr>
              <a:buNone/>
            </a:pPr>
            <a:r>
              <a:rPr lang="cs-CZ" sz="1600" b="1" dirty="0" smtClean="0"/>
              <a:t>3</a:t>
            </a:r>
            <a:r>
              <a:rPr lang="cs-CZ" sz="1600" dirty="0" smtClean="0"/>
              <a:t>./ </a:t>
            </a:r>
            <a:r>
              <a:rPr lang="cs-CZ" sz="1600" b="1" u="sng" dirty="0" smtClean="0"/>
              <a:t>Shromáždění delegátů  u k l á d á :</a:t>
            </a:r>
          </a:p>
          <a:p>
            <a:pPr marL="180975" lvl="0" indent="-180975">
              <a:buNone/>
            </a:pPr>
            <a:r>
              <a:rPr lang="cs-CZ" sz="1600" b="1" dirty="0" smtClean="0"/>
              <a:t>	a) představenstvu</a:t>
            </a:r>
            <a:endParaRPr lang="cs-CZ" sz="1600" b="1" u="sng" dirty="0" smtClean="0"/>
          </a:p>
          <a:p>
            <a:pPr>
              <a:buNone/>
              <a:tabLst>
                <a:tab pos="447675" algn="l"/>
              </a:tabLst>
            </a:pPr>
            <a:r>
              <a:rPr lang="cs-CZ" sz="1600" dirty="0" smtClean="0"/>
              <a:t>         	- zajistit plnění hospodářsko-finančního plánu</a:t>
            </a:r>
            <a:endParaRPr lang="cs-CZ" sz="1600" b="1" u="sng" dirty="0" smtClean="0"/>
          </a:p>
          <a:p>
            <a:pPr>
              <a:buNone/>
              <a:tabLst>
                <a:tab pos="447675" algn="l"/>
              </a:tabLst>
            </a:pPr>
            <a:r>
              <a:rPr lang="cs-CZ" sz="1600" dirty="0" smtClean="0"/>
              <a:t>		- projednat připomínky z diskuse, s projednáním seznámit účastníky diskuse a informovat SD </a:t>
            </a:r>
            <a:endParaRPr lang="cs-CZ" sz="1600" b="1" u="sng" dirty="0" smtClean="0"/>
          </a:p>
          <a:p>
            <a:pPr marL="180975" indent="-180975">
              <a:buNone/>
            </a:pPr>
            <a:r>
              <a:rPr lang="cs-CZ" sz="1600" b="1" dirty="0" smtClean="0"/>
              <a:t>	b) kontrolní komisi</a:t>
            </a:r>
            <a:endParaRPr lang="cs-CZ" sz="1600" b="1" u="sng" dirty="0" smtClean="0"/>
          </a:p>
          <a:p>
            <a:pPr>
              <a:buNone/>
              <a:tabLst>
                <a:tab pos="447675" algn="l"/>
              </a:tabLst>
            </a:pPr>
            <a:r>
              <a:rPr lang="cs-CZ" sz="1600" dirty="0" smtClean="0"/>
              <a:t>		- kontrolovat všechny oblasti činnosti družstva </a:t>
            </a:r>
            <a:endParaRPr lang="cs-CZ" sz="1600" b="1" u="sng" dirty="0" smtClean="0"/>
          </a:p>
          <a:p>
            <a:pPr marL="180975" indent="-180975">
              <a:buNone/>
            </a:pPr>
            <a:r>
              <a:rPr lang="cs-CZ" sz="1600" b="1" dirty="0" smtClean="0"/>
              <a:t>	c) obvodovým komisím a samosprávám</a:t>
            </a:r>
            <a:endParaRPr lang="cs-CZ" sz="1600" b="1" u="sng" dirty="0" smtClean="0"/>
          </a:p>
          <a:p>
            <a:pPr marL="450850" indent="-450850">
              <a:buNone/>
              <a:tabLst>
                <a:tab pos="534988" algn="l"/>
              </a:tabLst>
            </a:pPr>
            <a:r>
              <a:rPr lang="cs-CZ" sz="1600" dirty="0" smtClean="0"/>
              <a:t>	-	sledovat hospodaření samospráv a v případě ztrátového hospodaření navrhnout </a:t>
            </a:r>
            <a:r>
              <a:rPr lang="cs-CZ" sz="1600" dirty="0" smtClean="0"/>
              <a:t>	představenstvu změnu </a:t>
            </a:r>
            <a:r>
              <a:rPr lang="cs-CZ" sz="1600" dirty="0" smtClean="0"/>
              <a:t>plánu v průběhu roku 2015</a:t>
            </a:r>
            <a:endParaRPr lang="cs-CZ" sz="1600" b="1" u="sng" dirty="0" smtClean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1214447" cy="714380"/>
          </a:xfrm>
          <a:prstGeom prst="rect">
            <a:avLst/>
          </a:prstGeom>
          <a:noFill/>
        </p:spPr>
      </p:pic>
      <p:pic>
        <p:nvPicPr>
          <p:cNvPr id="5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714356"/>
            <a:ext cx="900000" cy="900000"/>
          </a:xfrm>
          <a:prstGeom prst="rect">
            <a:avLst/>
          </a:prstGeom>
          <a:noFill/>
        </p:spPr>
      </p:pic>
      <p:pic>
        <p:nvPicPr>
          <p:cNvPr id="6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1314431" cy="128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85</Words>
  <Application>Microsoft Office PowerPoint</Application>
  <PresentationFormat>Předvádění na obrazovce (4:3)</PresentationFormat>
  <Paragraphs>89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Shromáždění delegátů 2015</vt:lpstr>
      <vt:lpstr>    Program  s h r o m á ž d ě n í    d e l e g á t ů   konaného ve čtvrtek dne   28. 5. 2015 od  18:00 hodin        </vt:lpstr>
      <vt:lpstr> Podklady pro shromáždění delegátů 28. 5. 2015 (část 1)  </vt:lpstr>
      <vt:lpstr>  Podklady pro shromáždění delegátů 28. 5. 2015  (část 2) </vt:lpstr>
      <vt:lpstr> N á v r h   u s n e s e n í shromáždění delegátů konaného 28. 5. 2015  (část 1)  </vt:lpstr>
      <vt:lpstr>N á v r h   u s n e s e n í shromáždění delegátů konaného 28. 5. 2015 (část 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Shromáždění delegátů 2015</dc:title>
  <dc:creator>Zoubková</dc:creator>
  <cp:lastModifiedBy>Zoubková</cp:lastModifiedBy>
  <cp:revision>45</cp:revision>
  <dcterms:created xsi:type="dcterms:W3CDTF">2015-05-27T10:52:42Z</dcterms:created>
  <dcterms:modified xsi:type="dcterms:W3CDTF">2015-05-28T12:22:08Z</dcterms:modified>
</cp:coreProperties>
</file>