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3" r:id="rId4"/>
    <p:sldId id="265" r:id="rId5"/>
    <p:sldId id="262" r:id="rId6"/>
    <p:sldId id="264" r:id="rId7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EE5C-AF1C-4E2A-9064-EFCCAB79F6C8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C21A-F958-4914-AE68-A873F580D8B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C21A-F958-4914-AE68-A873F580D8B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0850-7D30-4674-93C6-C00D11B31391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cs-CZ" sz="5500" b="1" dirty="0"/>
              <a:t>Shromáždění delegátů</a:t>
            </a:r>
            <a:br>
              <a:rPr lang="cs-CZ" sz="5500" b="1" dirty="0"/>
            </a:br>
            <a:r>
              <a:rPr lang="cs-CZ" sz="5500" b="1" dirty="0"/>
              <a:t>2018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Jaroslav Majer</a:t>
            </a:r>
          </a:p>
          <a:p>
            <a:r>
              <a:rPr lang="cs-CZ" b="1" dirty="0">
                <a:solidFill>
                  <a:schemeClr val="tx1"/>
                </a:solidFill>
              </a:rPr>
              <a:t>Stavební bytové družstvo Plzeň - jih se sídlem v Přešticích</a:t>
            </a:r>
          </a:p>
          <a:p>
            <a:r>
              <a:rPr lang="cs-CZ" b="1" dirty="0">
                <a:solidFill>
                  <a:schemeClr val="tx1"/>
                </a:solidFill>
              </a:rPr>
              <a:t>Hlávkova 23, 334 01 Přeštice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Shromáždění delegátů 31. 05. 2018, 18:00 hod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>
                <a:solidFill>
                  <a:schemeClr val="tx1"/>
                </a:solidFill>
              </a:rPr>
              <a:t>Velký sál Kulturního a komunitního centra v Přešticích, Masarykovo náměstí 311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857232"/>
            <a:ext cx="1077888" cy="1053710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857232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22"/>
          </a:xfrm>
        </p:spPr>
        <p:txBody>
          <a:bodyPr>
            <a:normAutofit fontScale="90000"/>
          </a:bodyPr>
          <a:lstStyle/>
          <a:p>
            <a:pPr>
              <a:tabLst>
                <a:tab pos="6459538" algn="l"/>
              </a:tabLst>
            </a:pPr>
            <a:br>
              <a:rPr lang="cs-CZ" b="1" dirty="0"/>
            </a:b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Program </a:t>
            </a:r>
            <a:br>
              <a:rPr lang="cs-CZ" b="1" dirty="0"/>
            </a:br>
            <a:r>
              <a:rPr lang="cs-CZ" sz="2200" b="1" dirty="0"/>
              <a:t>s h r o m á ž d ě n í    d e l e g á t ů </a:t>
            </a:r>
            <a:br>
              <a:rPr lang="cs-CZ" sz="1700" b="1" dirty="0"/>
            </a:br>
            <a:r>
              <a:rPr lang="cs-CZ" sz="1700" b="1" dirty="0"/>
              <a:t> konaného ve čtvrtek dne   31. 05. 2018 od  18:00 hodin </a:t>
            </a:r>
            <a:br>
              <a:rPr lang="cs-CZ" sz="1700" b="1" dirty="0"/>
            </a:br>
            <a:r>
              <a:rPr lang="cs-CZ" b="1" dirty="0"/>
              <a:t>   </a:t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dirty="0"/>
              <a:t> </a:t>
            </a:r>
          </a:p>
          <a:p>
            <a:pPr marL="361950" indent="-361950">
              <a:buNone/>
              <a:tabLst>
                <a:tab pos="447675" algn="l"/>
              </a:tabLst>
            </a:pPr>
            <a:r>
              <a:rPr lang="cs-CZ" sz="6000" dirty="0"/>
              <a:t>1./	Zahájení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cs-CZ" sz="6000" dirty="0"/>
              <a:t>2./	Schválení pořadu jednání</a:t>
            </a:r>
          </a:p>
          <a:p>
            <a:pPr marL="266700" indent="-266700">
              <a:buNone/>
              <a:tabLst>
                <a:tab pos="361950" algn="l"/>
              </a:tabLst>
            </a:pPr>
            <a:r>
              <a:rPr lang="cs-CZ" sz="6000" dirty="0"/>
              <a:t>3./		Volba mandátové a návrhové komise, ověřovatelů zápisu, jmenování zapisovatele</a:t>
            </a:r>
          </a:p>
          <a:p>
            <a:pPr marL="361950" indent="-361950">
              <a:buNone/>
            </a:pPr>
            <a:r>
              <a:rPr lang="cs-CZ" sz="6000" dirty="0"/>
              <a:t>4./ 	Zpráva o činnosti představenstva, hospodaření družstva za rok 2017, hospodářsko-finanční plán</a:t>
            </a:r>
          </a:p>
          <a:p>
            <a:pPr>
              <a:buNone/>
            </a:pPr>
            <a:r>
              <a:rPr lang="cs-CZ" sz="6000" dirty="0"/>
              <a:t>	 na rok 2018</a:t>
            </a:r>
          </a:p>
          <a:p>
            <a:pPr marL="361950" indent="-361950">
              <a:buNone/>
            </a:pPr>
            <a:r>
              <a:rPr lang="cs-CZ" sz="6000" dirty="0"/>
              <a:t>5./	Zpráva o činnosti kontrolní komise </a:t>
            </a:r>
          </a:p>
          <a:p>
            <a:pPr marL="361950" indent="-361950">
              <a:buNone/>
            </a:pPr>
            <a:r>
              <a:rPr lang="cs-CZ" sz="6000" dirty="0"/>
              <a:t>6./	Navýšení poplatku na zajišťování správy bytů</a:t>
            </a:r>
          </a:p>
          <a:p>
            <a:pPr marL="361950" indent="-361950">
              <a:buNone/>
            </a:pPr>
            <a:r>
              <a:rPr lang="cs-CZ" sz="6000" dirty="0"/>
              <a:t>7./	Směrnice a pravidla družstva (směrnice pro poskytování OPP, dodatky směrnic, pravidla pro nakládání s osobními údaji dle směrnice GDPR)</a:t>
            </a:r>
          </a:p>
          <a:p>
            <a:pPr marL="361950" indent="-361950">
              <a:buNone/>
            </a:pPr>
            <a:r>
              <a:rPr lang="cs-CZ" sz="6000" strike="sngStrike" dirty="0"/>
              <a:t>8./	Projednání úvěrů na opravy bytových domů </a:t>
            </a:r>
            <a:r>
              <a:rPr lang="cs-CZ" sz="6000" dirty="0"/>
              <a:t>  - </a:t>
            </a:r>
            <a:r>
              <a:rPr lang="cs-CZ" sz="6000" dirty="0">
                <a:solidFill>
                  <a:srgbClr val="FF0000"/>
                </a:solidFill>
              </a:rPr>
              <a:t>vyřazeno (v termínu žádná žádost od samospráv)</a:t>
            </a:r>
            <a:endParaRPr lang="cs-CZ" sz="6000" strike="sngStrike" dirty="0">
              <a:solidFill>
                <a:srgbClr val="FF0000"/>
              </a:solidFill>
            </a:endParaRPr>
          </a:p>
          <a:p>
            <a:pPr marL="361950" indent="-361950">
              <a:buNone/>
            </a:pPr>
            <a:r>
              <a:rPr lang="cs-CZ" sz="6000" dirty="0"/>
              <a:t>9./	Zpráva mandátové komise </a:t>
            </a:r>
          </a:p>
          <a:p>
            <a:pPr marL="361950" indent="-361950">
              <a:buNone/>
            </a:pPr>
            <a:r>
              <a:rPr lang="cs-CZ" sz="6000" dirty="0"/>
              <a:t>10./ 	Diskuze</a:t>
            </a:r>
          </a:p>
          <a:p>
            <a:pPr marL="361950" indent="-361950">
              <a:buNone/>
            </a:pPr>
            <a:r>
              <a:rPr lang="cs-CZ" sz="6000" dirty="0"/>
              <a:t>11./ Usnesení a závěr</a:t>
            </a:r>
          </a:p>
          <a:p>
            <a:pPr>
              <a:buNone/>
            </a:pPr>
            <a:r>
              <a:rPr lang="cs-CZ" sz="6000" dirty="0"/>
              <a:t>    </a:t>
            </a:r>
          </a:p>
          <a:p>
            <a:pPr>
              <a:buNone/>
            </a:pPr>
            <a:r>
              <a:rPr lang="cs-CZ" sz="6000" b="1" u="sng" dirty="0"/>
              <a:t>Barevně označená pozvánka slouží zároveň jako hlasovací lístek delegáta:</a:t>
            </a:r>
            <a:endParaRPr lang="cs-CZ" sz="6000" dirty="0"/>
          </a:p>
          <a:p>
            <a:pPr>
              <a:buNone/>
            </a:pPr>
            <a:r>
              <a:rPr lang="cs-CZ" sz="6000" b="1" dirty="0"/>
              <a:t>červená</a:t>
            </a:r>
            <a:r>
              <a:rPr lang="cs-CZ" sz="6000" dirty="0"/>
              <a:t> - členové nájemci bytů (hlasují o všem)</a:t>
            </a:r>
          </a:p>
          <a:p>
            <a:pPr>
              <a:buNone/>
            </a:pPr>
            <a:r>
              <a:rPr lang="cs-CZ" sz="6000" b="1" dirty="0"/>
              <a:t>žlutá</a:t>
            </a:r>
            <a:r>
              <a:rPr lang="cs-CZ" sz="6000" dirty="0"/>
              <a:t> - vlastníci členové (nehlasují o HV a majetku družstva)</a:t>
            </a:r>
          </a:p>
          <a:p>
            <a:pPr>
              <a:buNone/>
            </a:pPr>
            <a:r>
              <a:rPr lang="cs-CZ" sz="6000" b="1" dirty="0"/>
              <a:t>bílá</a:t>
            </a:r>
            <a:r>
              <a:rPr lang="cs-CZ" sz="6000" dirty="0"/>
              <a:t> - hosté (nehlasují)</a:t>
            </a:r>
          </a:p>
          <a:p>
            <a:pPr>
              <a:buNone/>
            </a:pPr>
            <a:r>
              <a:rPr lang="cs-CZ" sz="4800" b="1" dirty="0"/>
              <a:t> </a:t>
            </a:r>
            <a:endParaRPr lang="cs-CZ" sz="4800" dirty="0"/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1632000" cy="1080000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857232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28694"/>
          </a:xfrm>
        </p:spPr>
        <p:txBody>
          <a:bodyPr>
            <a:normAutofit fontScale="90000"/>
          </a:bodyPr>
          <a:lstStyle/>
          <a:p>
            <a:pPr marL="903288" algn="l"/>
            <a:r>
              <a:rPr lang="cs-CZ" sz="4000" dirty="0"/>
              <a:t> </a:t>
            </a:r>
            <a:br>
              <a:rPr lang="cs-CZ" sz="4000" dirty="0"/>
            </a:br>
            <a:r>
              <a:rPr lang="cs-CZ" sz="2800" b="1" dirty="0"/>
              <a:t>Podklady pro shromáždění delegátů 31.05.2018 </a:t>
            </a:r>
            <a:br>
              <a:rPr lang="cs-CZ" sz="2800" b="1" dirty="0"/>
            </a:br>
            <a:r>
              <a:rPr lang="cs-CZ" sz="2800" b="1" dirty="0"/>
              <a:t>			          </a:t>
            </a:r>
            <a:r>
              <a:rPr lang="cs-CZ" sz="2000" b="1" dirty="0"/>
              <a:t>(Část 1)</a:t>
            </a:r>
            <a:br>
              <a:rPr lang="cs-CZ" sz="4000" b="1" u="sng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214974"/>
          </a:xfrm>
        </p:spPr>
        <p:txBody>
          <a:bodyPr>
            <a:normAutofit lnSpcReduction="10000"/>
          </a:bodyPr>
          <a:lstStyle/>
          <a:p>
            <a:pPr marL="1438275" indent="-1438275">
              <a:buNone/>
            </a:pPr>
            <a:endParaRPr lang="cs-CZ" sz="1700" b="1" u="sng" dirty="0"/>
          </a:p>
          <a:p>
            <a:pPr marL="1438275" indent="-1438275">
              <a:buNone/>
            </a:pPr>
            <a:r>
              <a:rPr lang="cs-CZ" sz="1700" b="1" u="sng" dirty="0"/>
              <a:t>I.  Hospodaření družstva za rok 2017:</a:t>
            </a:r>
          </a:p>
          <a:p>
            <a:pPr marL="1438275" indent="-1438275">
              <a:buNone/>
            </a:pPr>
            <a:r>
              <a:rPr lang="cs-CZ" sz="1700" dirty="0"/>
              <a:t>Náklady  ……………..	15,993.734,18 Kč  (plán 2017:  15,901.145,-- Kč)</a:t>
            </a:r>
          </a:p>
          <a:p>
            <a:pPr>
              <a:buNone/>
              <a:tabLst>
                <a:tab pos="1438275" algn="l"/>
              </a:tabLst>
            </a:pPr>
            <a:r>
              <a:rPr lang="cs-CZ" sz="1700" dirty="0"/>
              <a:t>Výnosy  ……………...	17,873.613,12 Kč  (plán 2017:  16,730.760,-- Kč)</a:t>
            </a:r>
          </a:p>
          <a:p>
            <a:pPr>
              <a:buNone/>
            </a:pPr>
            <a:endParaRPr lang="cs-CZ" sz="800" b="1" u="sng" dirty="0"/>
          </a:p>
          <a:p>
            <a:pPr>
              <a:buNone/>
            </a:pPr>
            <a:r>
              <a:rPr lang="cs-CZ" sz="1700" b="1" u="sng" dirty="0"/>
              <a:t>Hospodářský výsledek po účetní závěrce za rok 2017:</a:t>
            </a:r>
            <a:r>
              <a:rPr lang="cs-CZ" sz="1700" u="sng" dirty="0"/>
              <a:t> </a:t>
            </a:r>
          </a:p>
          <a:p>
            <a:pPr>
              <a:buNone/>
            </a:pPr>
            <a:r>
              <a:rPr lang="cs-CZ" sz="1700" dirty="0"/>
              <a:t>+ 2,405.108,94 Kč hrubého,  daň 525.230,- Kč;   </a:t>
            </a:r>
            <a:r>
              <a:rPr lang="cs-CZ" sz="1700" u="sng" dirty="0"/>
              <a:t>+ 1,879.878,94 Kč po zdanění</a:t>
            </a:r>
            <a:endParaRPr lang="cs-CZ" sz="1700" dirty="0"/>
          </a:p>
          <a:p>
            <a:pPr>
              <a:buNone/>
            </a:pPr>
            <a:r>
              <a:rPr lang="cs-CZ" sz="1700" b="1" dirty="0"/>
              <a:t> </a:t>
            </a:r>
          </a:p>
          <a:p>
            <a:pPr>
              <a:buNone/>
            </a:pPr>
            <a:endParaRPr lang="cs-CZ" sz="1700" dirty="0"/>
          </a:p>
          <a:p>
            <a:pPr>
              <a:buNone/>
            </a:pPr>
            <a:r>
              <a:rPr lang="cs-CZ" sz="1700" b="1" u="sng" dirty="0"/>
              <a:t>Stavy fondů k 31.12.2017:</a:t>
            </a:r>
            <a:endParaRPr lang="cs-CZ" sz="1700" dirty="0"/>
          </a:p>
          <a:p>
            <a:pPr>
              <a:buNone/>
              <a:tabLst>
                <a:tab pos="4305300" algn="r"/>
              </a:tabLst>
            </a:pPr>
            <a:r>
              <a:rPr lang="cs-CZ" sz="1700" dirty="0"/>
              <a:t>- nedělitelný fond	9,387.732,25 Kč</a:t>
            </a:r>
          </a:p>
          <a:p>
            <a:pPr marL="0" indent="0" algn="just" defTabSz="1028700">
              <a:buFontTx/>
              <a:buChar char="-"/>
              <a:tabLst>
                <a:tab pos="4305300" algn="r"/>
                <a:tab pos="4486275" algn="l"/>
              </a:tabLst>
            </a:pPr>
            <a:r>
              <a:rPr lang="cs-CZ" sz="1700" dirty="0"/>
              <a:t> ostatní statutární fondy	248.447,10 Kč 	(sociální fond, fond odměn)</a:t>
            </a:r>
          </a:p>
          <a:p>
            <a:pPr defTabSz="952500">
              <a:buNone/>
              <a:tabLst>
                <a:tab pos="4305300" algn="r"/>
              </a:tabLst>
            </a:pPr>
            <a:r>
              <a:rPr lang="cs-CZ" sz="1700" dirty="0"/>
              <a:t>- účet nerozděleného zisku 	2,200.000,00 Kč</a:t>
            </a:r>
          </a:p>
          <a:p>
            <a:pPr indent="3514725">
              <a:buNone/>
            </a:pPr>
            <a:r>
              <a:rPr lang="cs-CZ" sz="4400" b="1" dirty="0"/>
              <a:t> </a:t>
            </a:r>
            <a:r>
              <a:rPr lang="cs-CZ" sz="4400" dirty="0"/>
              <a:t>	</a:t>
            </a:r>
            <a:r>
              <a:rPr lang="cs-CZ" sz="4400" b="1" dirty="0"/>
              <a:t> </a:t>
            </a:r>
            <a:endParaRPr lang="cs-CZ" sz="4400" b="1" u="sng" dirty="0"/>
          </a:p>
          <a:p>
            <a:pPr>
              <a:buNone/>
            </a:pPr>
            <a:r>
              <a:rPr lang="cs-CZ" sz="4400" b="1" dirty="0"/>
              <a:t> </a:t>
            </a:r>
            <a:r>
              <a:rPr lang="cs-CZ" sz="5200" dirty="0"/>
              <a:t> 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1071568" cy="1000107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7148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Podklady pro shromáždění delegátů 31.05.2018 </a:t>
            </a:r>
            <a:br>
              <a:rPr lang="cs-CZ" sz="2800" b="1" dirty="0"/>
            </a:br>
            <a:r>
              <a:rPr lang="cs-CZ" sz="2000" b="1" dirty="0"/>
              <a:t>(Část 2)</a:t>
            </a:r>
            <a:br>
              <a:rPr lang="cs-CZ" sz="6000" b="1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5600" b="1" u="sng" dirty="0"/>
              <a:t>II.  Návrh na rozdělení </a:t>
            </a:r>
            <a:r>
              <a:rPr lang="cs-CZ" sz="5600" b="1" u="sng" dirty="0" err="1"/>
              <a:t>hosp</a:t>
            </a:r>
            <a:r>
              <a:rPr lang="cs-CZ" sz="5600" b="1" u="sng" dirty="0"/>
              <a:t>. výsledku družstva za rok 2017</a:t>
            </a:r>
          </a:p>
          <a:p>
            <a:pPr>
              <a:tabLst>
                <a:tab pos="6096000" algn="r"/>
              </a:tabLst>
            </a:pPr>
            <a:r>
              <a:rPr lang="cs-CZ" sz="5600" dirty="0"/>
              <a:t>do fondu bytového hospodářství ..…………………………............................................ 	     1,029.878,94 Kč</a:t>
            </a:r>
          </a:p>
          <a:p>
            <a:pPr>
              <a:buNone/>
              <a:tabLst>
                <a:tab pos="6096000" algn="r"/>
              </a:tabLst>
            </a:pPr>
            <a:r>
              <a:rPr lang="cs-CZ" sz="5600" dirty="0"/>
              <a:t>	</a:t>
            </a:r>
            <a:r>
              <a:rPr lang="cs-CZ" sz="5200" dirty="0"/>
              <a:t>(z toho pronájmy </a:t>
            </a:r>
            <a:r>
              <a:rPr lang="cs-CZ" sz="5200" dirty="0" err="1"/>
              <a:t>nebyt.prostor</a:t>
            </a:r>
            <a:r>
              <a:rPr lang="cs-CZ" sz="5200" dirty="0"/>
              <a:t> samospráv: 686.782,00 Kč, z toho na jednotlivá střediska:  343.096,94 Kč )</a:t>
            </a:r>
          </a:p>
          <a:p>
            <a:pPr>
              <a:tabLst>
                <a:tab pos="6096000" algn="r"/>
              </a:tabLst>
            </a:pPr>
            <a:r>
              <a:rPr lang="cs-CZ" sz="5600" dirty="0"/>
              <a:t>do sociálního fondu …………………………..……………………………………..........................		250.000,00 Kč      </a:t>
            </a:r>
            <a:endParaRPr lang="cs-CZ" sz="5600" b="1" u="sng" dirty="0"/>
          </a:p>
          <a:p>
            <a:pPr>
              <a:tabLst>
                <a:tab pos="6096000" algn="r"/>
              </a:tabLst>
            </a:pPr>
            <a:r>
              <a:rPr lang="cs-CZ" sz="5600" dirty="0"/>
              <a:t>do nedělitelného fondu …………………………..……………………………………..................... 		600.000,00 Kč</a:t>
            </a:r>
          </a:p>
          <a:p>
            <a:pPr>
              <a:tabLst>
                <a:tab pos="6096000" algn="r"/>
              </a:tabLst>
            </a:pPr>
            <a:r>
              <a:rPr lang="cs-CZ" sz="5600" dirty="0"/>
              <a:t>odměny pro samosprávy a obvodové komise …………….……………………………………..		353.754,00 Kč</a:t>
            </a:r>
          </a:p>
          <a:p>
            <a:pPr>
              <a:spcBef>
                <a:spcPts val="24"/>
              </a:spcBef>
              <a:buNone/>
              <a:tabLst>
                <a:tab pos="6096000" algn="r"/>
              </a:tabLst>
            </a:pPr>
            <a:r>
              <a:rPr lang="cs-CZ" sz="5600" dirty="0"/>
              <a:t>	</a:t>
            </a:r>
            <a:r>
              <a:rPr lang="cs-CZ" sz="5200" dirty="0"/>
              <a:t>( z toho odměny pro samosprávy: </a:t>
            </a:r>
            <a:r>
              <a:rPr lang="cs-CZ" sz="5200" dirty="0">
                <a:solidFill>
                  <a:srgbClr val="FF0000"/>
                </a:solidFill>
              </a:rPr>
              <a:t>300.962,- Kč</a:t>
            </a:r>
            <a:r>
              <a:rPr lang="cs-CZ" sz="5200" dirty="0"/>
              <a:t>, odměny pro obvodové komise: 52.792,00 Kč)</a:t>
            </a:r>
          </a:p>
          <a:p>
            <a:pPr>
              <a:spcBef>
                <a:spcPts val="24"/>
              </a:spcBef>
              <a:tabLst>
                <a:tab pos="6096000" algn="r"/>
              </a:tabLst>
            </a:pPr>
            <a:r>
              <a:rPr lang="cs-CZ" sz="5600" dirty="0"/>
              <a:t>funkcionářské odměny …………………………………………….…........................................		275.140,00 Kč</a:t>
            </a:r>
          </a:p>
          <a:p>
            <a:pPr>
              <a:spcBef>
                <a:spcPts val="0"/>
              </a:spcBef>
              <a:buNone/>
              <a:tabLst>
                <a:tab pos="6096000" algn="r"/>
              </a:tabLst>
            </a:pPr>
            <a:r>
              <a:rPr lang="cs-CZ" sz="5600" dirty="0"/>
              <a:t>	</a:t>
            </a:r>
            <a:r>
              <a:rPr lang="cs-CZ" sz="5200" dirty="0"/>
              <a:t>(z toho představenstvo: 164.507,- Kč, kontrolní komise: 70.103,- Kč a ekonomická komise: 40.530,- Kč)</a:t>
            </a:r>
          </a:p>
          <a:p>
            <a:pPr>
              <a:buNone/>
              <a:tabLst>
                <a:tab pos="6096000" algn="r"/>
              </a:tabLst>
            </a:pPr>
            <a:endParaRPr lang="cs-CZ" sz="5600" dirty="0"/>
          </a:p>
          <a:p>
            <a:pPr>
              <a:buNone/>
              <a:tabLst>
                <a:tab pos="4124325" algn="r"/>
              </a:tabLst>
            </a:pPr>
            <a:r>
              <a:rPr lang="cs-CZ" sz="5600" dirty="0"/>
              <a:t> </a:t>
            </a:r>
            <a:r>
              <a:rPr lang="cs-CZ" sz="5600" b="1" u="sng" dirty="0"/>
              <a:t>III. Hospodářsko-finanční plán na rok 2018</a:t>
            </a:r>
          </a:p>
          <a:p>
            <a:pPr lvl="0" algn="just">
              <a:buNone/>
              <a:tabLst>
                <a:tab pos="7981950" algn="r"/>
              </a:tabLst>
            </a:pPr>
            <a:r>
              <a:rPr lang="cs-CZ" sz="5600" dirty="0"/>
              <a:t>celkové náklady družstva …………………………………………………………….................................   16,486.045,00 Kč</a:t>
            </a:r>
          </a:p>
          <a:p>
            <a:pPr lvl="0" algn="just">
              <a:buNone/>
              <a:tabLst>
                <a:tab pos="7981950" algn="r"/>
              </a:tabLst>
            </a:pPr>
            <a:r>
              <a:rPr lang="cs-CZ" sz="5600" dirty="0"/>
              <a:t>celkové výnosy družstva  ……………………………………………………………………………………………    16.176.984,00 Kč</a:t>
            </a:r>
          </a:p>
          <a:p>
            <a:pPr lvl="0" algn="just">
              <a:buNone/>
              <a:tabLst>
                <a:tab pos="7981950" algn="r"/>
              </a:tabLst>
            </a:pPr>
            <a:r>
              <a:rPr lang="cs-CZ" sz="5600" dirty="0"/>
              <a:t>hrubý hospodářský výsledek ……………………………………………………………………………………..        - 309.061,00 Kč</a:t>
            </a:r>
          </a:p>
          <a:p>
            <a:pPr lvl="0">
              <a:buNone/>
            </a:pPr>
            <a:r>
              <a:rPr lang="cs-CZ" sz="5600" dirty="0"/>
              <a:t> </a:t>
            </a:r>
          </a:p>
          <a:p>
            <a:pPr marL="0" indent="0">
              <a:buNone/>
            </a:pPr>
            <a:r>
              <a:rPr lang="cs-CZ" sz="5600" dirty="0"/>
              <a:t>Plán středisek bytového a tepelného hospodářství jako vyrovnaný, tj. v nákladech a výnosech: 7,848.000,-- Kč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5600" dirty="0"/>
              <a:t>-  z toho bytové hospodářství ………………………………………………………………………..............                  1,070.000,-- Kč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5600" dirty="0"/>
              <a:t>-  z toho tepelné hospodářství ……………………………………………………………………….............                  6,778.000,-- Kč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071568" cy="1000107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604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931" y="21227"/>
            <a:ext cx="8229600" cy="928694"/>
          </a:xfrm>
        </p:spPr>
        <p:txBody>
          <a:bodyPr>
            <a:normAutofit fontScale="90000"/>
          </a:bodyPr>
          <a:lstStyle/>
          <a:p>
            <a:pPr marL="1438275" algn="l" defTabSz="938213">
              <a:tabLst>
                <a:tab pos="3586163" algn="ctr"/>
              </a:tabLst>
            </a:pPr>
            <a:r>
              <a:rPr lang="cs-CZ" sz="2000" b="1" dirty="0"/>
              <a:t>	</a:t>
            </a:r>
            <a:r>
              <a:rPr lang="cs-CZ" sz="2400" b="1" dirty="0"/>
              <a:t>N á v r h   u s n e s e n í</a:t>
            </a:r>
            <a:br>
              <a:rPr lang="cs-CZ" sz="2400" b="1" dirty="0"/>
            </a:br>
            <a:r>
              <a:rPr lang="cs-CZ" sz="2400" b="1" dirty="0"/>
              <a:t>shromáždění delegátů konaného 31.05.2018</a:t>
            </a:r>
            <a:r>
              <a:rPr lang="cs-CZ" sz="1800" b="1" dirty="0"/>
              <a:t>		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3215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b="1" dirty="0"/>
              <a:t>1./</a:t>
            </a:r>
            <a:r>
              <a:rPr lang="cs-CZ" sz="1600" dirty="0"/>
              <a:t> </a:t>
            </a:r>
            <a:r>
              <a:rPr lang="cs-CZ" sz="1600" b="1" u="sng" dirty="0"/>
              <a:t>Shromáždění delegátů  s c h v a l u j e :</a:t>
            </a:r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/>
              <a:t>	</a:t>
            </a:r>
            <a:r>
              <a:rPr lang="cs-CZ" sz="1400" dirty="0"/>
              <a:t>a) 	zprávu o činnosti představenstva za rok 2017</a:t>
            </a:r>
            <a:r>
              <a:rPr lang="cs-CZ" sz="1100" dirty="0"/>
              <a:t> </a:t>
            </a:r>
            <a:endParaRPr lang="cs-CZ" sz="1100" b="1" u="sng" dirty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/>
              <a:t>	</a:t>
            </a:r>
            <a:r>
              <a:rPr lang="cs-CZ" sz="1400" dirty="0"/>
              <a:t>b) zprávu kontrolní komise za rok 2017</a:t>
            </a:r>
            <a:endParaRPr lang="cs-CZ" sz="1100" b="1" u="sng" dirty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/>
              <a:t>	</a:t>
            </a:r>
            <a:r>
              <a:rPr lang="cs-CZ" sz="1400" dirty="0"/>
              <a:t>c) 	roční účetní závěrku a hospodaření družstva za rok 2017 a rozhoduje o uplatnění čl. 92, odstavce 4) stanov 	družstva pro odpis a tvorbu opravných položek</a:t>
            </a:r>
            <a:endParaRPr lang="cs-CZ" sz="1100" b="1" u="sng" dirty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/>
              <a:t>	</a:t>
            </a:r>
            <a:r>
              <a:rPr lang="cs-CZ" sz="1400" dirty="0"/>
              <a:t>d) rozdělení hospodářského výsledku:</a:t>
            </a:r>
            <a:endParaRPr lang="cs-CZ" sz="1100" b="1" u="sng" dirty="0"/>
          </a:p>
          <a:p>
            <a:pPr marL="361950" indent="-361950">
              <a:buNone/>
              <a:tabLst>
                <a:tab pos="361950" algn="l"/>
                <a:tab pos="447675" algn="l"/>
                <a:tab pos="4038600" algn="r"/>
              </a:tabLst>
            </a:pPr>
            <a:r>
              <a:rPr lang="cs-CZ" sz="1100" dirty="0"/>
              <a:t>	</a:t>
            </a:r>
            <a:r>
              <a:rPr lang="cs-CZ" sz="1400" dirty="0"/>
              <a:t>-	do sociálního fondu …………………………….................	…….	250.000,00 Kč</a:t>
            </a:r>
            <a:endParaRPr lang="cs-CZ" sz="1100" b="1" u="sng" dirty="0"/>
          </a:p>
          <a:p>
            <a:pPr marL="266700" indent="-266700">
              <a:buNone/>
              <a:tabLst>
                <a:tab pos="361950" algn="l"/>
                <a:tab pos="447675" algn="l"/>
                <a:tab pos="4038600" algn="r"/>
                <a:tab pos="4219575" algn="l"/>
              </a:tabLst>
            </a:pPr>
            <a:r>
              <a:rPr lang="cs-CZ" sz="1100" dirty="0"/>
              <a:t>	</a:t>
            </a:r>
            <a:r>
              <a:rPr lang="cs-CZ" sz="1400" dirty="0"/>
              <a:t>	-	do nedělitelného fondu………………………………………………	600.000,00 Kč</a:t>
            </a:r>
          </a:p>
          <a:p>
            <a:pPr marL="266700" indent="-266700">
              <a:buNone/>
              <a:tabLst>
                <a:tab pos="361950" algn="l"/>
                <a:tab pos="447675" algn="l"/>
                <a:tab pos="4038600" algn="r"/>
                <a:tab pos="4219575" algn="l"/>
              </a:tabLst>
            </a:pPr>
            <a:r>
              <a:rPr lang="cs-CZ" sz="1400" dirty="0"/>
              <a:t>		- do fondu bytového hospodářství ………………………………   1,029.878,94 Kč</a:t>
            </a:r>
          </a:p>
          <a:p>
            <a:pPr marL="266700" indent="-266700">
              <a:buNone/>
              <a:tabLst>
                <a:tab pos="361950" algn="l"/>
                <a:tab pos="447675" algn="l"/>
                <a:tab pos="4038600" algn="r"/>
                <a:tab pos="4219575" algn="l"/>
              </a:tabLst>
            </a:pPr>
            <a:r>
              <a:rPr lang="cs-CZ" sz="1400" dirty="0"/>
              <a:t>		- 	z toho pronájmy nebytových prostor samospráv ……..	686.782,00 Kč (z toho343.391,00 Kč jako záloha  						    na rok 2018)</a:t>
            </a:r>
          </a:p>
          <a:p>
            <a:pPr marL="266700" indent="-266700">
              <a:buNone/>
              <a:tabLst>
                <a:tab pos="361950" algn="l"/>
                <a:tab pos="447675" algn="l"/>
                <a:tab pos="4038600" algn="r"/>
                <a:tab pos="4219575" algn="l"/>
              </a:tabLst>
            </a:pPr>
            <a:r>
              <a:rPr lang="cs-CZ" sz="1400" dirty="0"/>
              <a:t>		- z toho na jednotlivá střediska …………………………………..	343.096,94 Kč</a:t>
            </a:r>
          </a:p>
          <a:p>
            <a:pPr marL="266700" indent="-266700">
              <a:buNone/>
              <a:tabLst>
                <a:tab pos="361950" algn="l"/>
                <a:tab pos="447675" algn="l"/>
                <a:tab pos="4038600" algn="r"/>
                <a:tab pos="4219575" algn="l"/>
              </a:tabLst>
            </a:pPr>
            <a:r>
              <a:rPr lang="cs-CZ" sz="1050" dirty="0"/>
              <a:t>		(přičemž rozdělení na jednotlivá 	střediska bude provedeno podle průměrné výše měsíčních zůstatků dlouhodobých záloh na opravy a 	investice)</a:t>
            </a:r>
            <a:endParaRPr lang="cs-CZ" sz="1050" b="1" u="sng" dirty="0"/>
          </a:p>
          <a:p>
            <a:pPr marL="180975" indent="-180975">
              <a:buNone/>
              <a:tabLst>
                <a:tab pos="361950" algn="l"/>
                <a:tab pos="4038600" algn="r"/>
              </a:tabLst>
            </a:pPr>
            <a:r>
              <a:rPr lang="cs-CZ" sz="1100" dirty="0"/>
              <a:t>	</a:t>
            </a:r>
            <a:r>
              <a:rPr lang="cs-CZ" sz="1400" dirty="0"/>
              <a:t>e) 	na funkcionářských odměnách vyplatit …………...............      275.140,00 Kč</a:t>
            </a:r>
          </a:p>
          <a:p>
            <a:pPr marL="180975" indent="-180975">
              <a:buNone/>
              <a:tabLst>
                <a:tab pos="361950" algn="l"/>
                <a:tab pos="4038600" algn="r"/>
              </a:tabLst>
            </a:pPr>
            <a:r>
              <a:rPr lang="cs-CZ" sz="1050" dirty="0"/>
              <a:t>		(z toho představenstvo: 164.507,- Kč, kontrolní komise: 70.103,- Kč a ekonomická komise: 40.530,- Kč)</a:t>
            </a:r>
            <a:endParaRPr lang="cs-CZ" sz="1050" b="1" u="sng" dirty="0"/>
          </a:p>
          <a:p>
            <a:pPr>
              <a:buNone/>
              <a:tabLst>
                <a:tab pos="4038600" algn="r"/>
              </a:tabLst>
            </a:pPr>
            <a:r>
              <a:rPr lang="cs-CZ" sz="1100" i="1" dirty="0"/>
              <a:t>	</a:t>
            </a:r>
            <a:r>
              <a:rPr lang="cs-CZ" sz="1400" dirty="0"/>
              <a:t>odměny pro samosprávy ……………………………………………..      </a:t>
            </a:r>
            <a:r>
              <a:rPr lang="cs-CZ" sz="1400" dirty="0">
                <a:solidFill>
                  <a:srgbClr val="FF0000"/>
                </a:solidFill>
              </a:rPr>
              <a:t>300.962,00 Kč (opraveno)</a:t>
            </a:r>
          </a:p>
          <a:p>
            <a:pPr>
              <a:buNone/>
              <a:tabLst>
                <a:tab pos="4038600" algn="r"/>
              </a:tabLst>
            </a:pPr>
            <a:r>
              <a:rPr lang="cs-CZ" sz="1400" dirty="0"/>
              <a:t>	odměny pro obvodové komise …………………………………….         52.792,00 Kč</a:t>
            </a:r>
            <a:endParaRPr lang="cs-CZ" sz="1100" dirty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/>
              <a:t>	</a:t>
            </a:r>
            <a:r>
              <a:rPr lang="cs-CZ" sz="1400" dirty="0"/>
              <a:t>f)	 hospodářsko-finanční plán na rok 2018 a zmocňuje představenstvo k případným změnám 	v průběhu roku </a:t>
            </a:r>
            <a:endParaRPr lang="cs-CZ" sz="1100" b="1" u="sng" dirty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/>
              <a:t>	</a:t>
            </a:r>
            <a:r>
              <a:rPr lang="cs-CZ" sz="1400" dirty="0"/>
              <a:t>g) 	pravidla pro zpracování osobních údajů – Směrnice č.2/2018 a pověřuje představenstvo k případným 	změnám a doplnění v souvislosti s účinností prováděcích zákonných předpisů</a:t>
            </a:r>
            <a:r>
              <a:rPr lang="cs-CZ" sz="1100" dirty="0"/>
              <a:t>	</a:t>
            </a:r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400" dirty="0"/>
              <a:t>	h)	Směrnici č.1/2018 (na poskytování ochranných pracovních pomůcek)</a:t>
            </a:r>
            <a:endParaRPr lang="cs-CZ" sz="1100" dirty="0"/>
          </a:p>
          <a:p>
            <a:pPr marL="180975" indent="-180975" defTabSz="180000">
              <a:buNone/>
              <a:tabLst>
                <a:tab pos="361950" algn="l"/>
              </a:tabLst>
            </a:pPr>
            <a:endParaRPr lang="cs-CZ" sz="1200" b="1" u="sng" dirty="0"/>
          </a:p>
          <a:p>
            <a:pPr>
              <a:buNone/>
            </a:pPr>
            <a:r>
              <a:rPr lang="cs-CZ" sz="1200" dirty="0"/>
              <a:t>  </a:t>
            </a:r>
            <a:endParaRPr lang="cs-CZ" sz="1200" b="1" u="sng" dirty="0"/>
          </a:p>
          <a:p>
            <a:pPr>
              <a:buNone/>
            </a:pPr>
            <a:endParaRPr lang="cs-CZ" sz="1100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0842"/>
            <a:ext cx="1214447" cy="714380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64521"/>
            <a:ext cx="900000" cy="90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707904" y="8163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(Část 1)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2016"/>
            <a:ext cx="8229600" cy="1071570"/>
          </a:xfrm>
        </p:spPr>
        <p:txBody>
          <a:bodyPr>
            <a:noAutofit/>
          </a:bodyPr>
          <a:lstStyle/>
          <a:p>
            <a:r>
              <a:rPr lang="cs-CZ" sz="2200" b="1" dirty="0"/>
              <a:t>N á v r h   u s n e s e n í</a:t>
            </a:r>
            <a:br>
              <a:rPr lang="cs-CZ" sz="2200" b="1" dirty="0"/>
            </a:br>
            <a:r>
              <a:rPr lang="cs-CZ" sz="2200" b="1" dirty="0"/>
              <a:t>shromáždění delegátů konaného 31.05.2018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441"/>
            <a:ext cx="8229600" cy="5465543"/>
          </a:xfrm>
        </p:spPr>
        <p:txBody>
          <a:bodyPr>
            <a:noAutofit/>
          </a:bodyPr>
          <a:lstStyle/>
          <a:p>
            <a:pPr marL="180975" indent="-180975">
              <a:buNone/>
              <a:tabLst>
                <a:tab pos="361950" algn="l"/>
              </a:tabLst>
            </a:pPr>
            <a:r>
              <a:rPr lang="cs-CZ" sz="1200" dirty="0"/>
              <a:t>	</a:t>
            </a:r>
            <a:r>
              <a:rPr lang="cs-CZ" sz="1400" dirty="0"/>
              <a:t>i) dodatek č.1 Směrnice č.3/2014 (pro odměňování členů orgánů družstva) 		</a:t>
            </a:r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400" dirty="0"/>
              <a:t>	j) dodatek č.2 Směrnice č.1/2014 (o nájemném z družstevních bytů a nebytových prostor)</a:t>
            </a:r>
            <a:endParaRPr lang="cs-CZ" sz="1400" b="1" u="sng" dirty="0"/>
          </a:p>
          <a:p>
            <a:pPr>
              <a:buNone/>
            </a:pPr>
            <a:r>
              <a:rPr lang="cs-CZ" sz="1400" dirty="0"/>
              <a:t>     k) zvýšení poplatku za zajišťování správy bytových jednotek s účinností od 01.01.2019:</a:t>
            </a:r>
          </a:p>
          <a:p>
            <a:pPr>
              <a:buNone/>
            </a:pPr>
            <a:r>
              <a:rPr lang="cs-CZ" sz="1400" dirty="0"/>
              <a:t>	- u družstevních bytů………………………………… 107,00 Kč/měsíc bez DPH</a:t>
            </a:r>
          </a:p>
          <a:p>
            <a:pPr>
              <a:buNone/>
            </a:pPr>
            <a:r>
              <a:rPr lang="cs-CZ" sz="1400" dirty="0"/>
              <a:t>	- u bytů v osobních vlastnictví…………………… 122,00 Kč/měsíc bez DPH</a:t>
            </a:r>
          </a:p>
          <a:p>
            <a:pPr>
              <a:buNone/>
            </a:pPr>
            <a:r>
              <a:rPr lang="cs-CZ" sz="1400" dirty="0"/>
              <a:t>      </a:t>
            </a:r>
            <a:r>
              <a:rPr lang="cs-CZ" sz="1400" strike="sngStrike" dirty="0"/>
              <a:t>l) zajištění úvěrů na opravy bytových domů ve………zástavou dotčených nemovitostí ve vlastnictví družstva</a:t>
            </a:r>
          </a:p>
          <a:p>
            <a:pPr>
              <a:buNone/>
            </a:pPr>
            <a:endParaRPr lang="cs-CZ" sz="1400" b="1" u="sng" dirty="0"/>
          </a:p>
          <a:p>
            <a:pPr>
              <a:buNone/>
            </a:pPr>
            <a:r>
              <a:rPr lang="cs-CZ" sz="1600" b="1" dirty="0"/>
              <a:t>2./</a:t>
            </a:r>
            <a:r>
              <a:rPr lang="cs-CZ" sz="1600" b="1" u="sng" dirty="0"/>
              <a:t> Shromáždění delegátů  u k l á d á :</a:t>
            </a:r>
          </a:p>
          <a:p>
            <a:pPr marL="180975" lvl="0" indent="-180975">
              <a:buNone/>
            </a:pPr>
            <a:r>
              <a:rPr lang="cs-CZ" sz="1400" b="1" dirty="0"/>
              <a:t>	a) představenstvu</a:t>
            </a:r>
            <a:endParaRPr lang="cs-CZ" sz="1400" b="1" u="sng" dirty="0"/>
          </a:p>
          <a:p>
            <a:pPr>
              <a:buNone/>
              <a:tabLst>
                <a:tab pos="447675" algn="l"/>
              </a:tabLst>
            </a:pPr>
            <a:r>
              <a:rPr lang="cs-CZ" sz="1400" dirty="0"/>
              <a:t>         	- zajistit plnění hospodářsko-finančního plánu</a:t>
            </a:r>
            <a:endParaRPr lang="cs-CZ" sz="1400" b="1" u="sng" dirty="0"/>
          </a:p>
          <a:p>
            <a:pPr>
              <a:buNone/>
              <a:tabLst>
                <a:tab pos="539750" algn="l"/>
              </a:tabLst>
            </a:pPr>
            <a:r>
              <a:rPr lang="cs-CZ" sz="1400" dirty="0"/>
              <a:t>	   - projednat připomínky z diskuse, s projednáním seznámit účastníky diskuse a informovat </a:t>
            </a:r>
            <a:r>
              <a:rPr lang="cs-CZ" sz="1400" dirty="0" err="1"/>
              <a:t>shrom</a:t>
            </a:r>
            <a:r>
              <a:rPr lang="cs-CZ" sz="1400" dirty="0"/>
              <a:t>. 	delegátů</a:t>
            </a:r>
            <a:endParaRPr lang="cs-CZ" sz="1400" b="1" dirty="0"/>
          </a:p>
          <a:p>
            <a:pPr>
              <a:buNone/>
              <a:tabLst>
                <a:tab pos="447675" algn="l"/>
              </a:tabLst>
            </a:pPr>
            <a:r>
              <a:rPr lang="cs-CZ" sz="1400" b="1" dirty="0"/>
              <a:t>     b) kontrolní komisi</a:t>
            </a:r>
            <a:endParaRPr lang="cs-CZ" sz="1400" b="1" u="sng" dirty="0"/>
          </a:p>
          <a:p>
            <a:pPr>
              <a:buNone/>
              <a:tabLst>
                <a:tab pos="447675" algn="l"/>
              </a:tabLst>
            </a:pPr>
            <a:r>
              <a:rPr lang="cs-CZ" sz="1400" dirty="0"/>
              <a:t>		- kontrolovat všechny oblasti činnosti družstva </a:t>
            </a:r>
            <a:endParaRPr lang="cs-CZ" sz="1400" b="1" u="sng" dirty="0"/>
          </a:p>
          <a:p>
            <a:pPr marL="180975" indent="-180975">
              <a:buNone/>
            </a:pPr>
            <a:r>
              <a:rPr lang="cs-CZ" sz="1400" b="1" dirty="0"/>
              <a:t>	c) obvodovým komisím a samosprávám</a:t>
            </a:r>
            <a:endParaRPr lang="cs-CZ" sz="1400" b="1" u="sng" dirty="0"/>
          </a:p>
          <a:p>
            <a:pPr marL="450850" indent="-450850">
              <a:buNone/>
              <a:tabLst>
                <a:tab pos="539750" algn="l"/>
              </a:tabLst>
            </a:pPr>
            <a:r>
              <a:rPr lang="cs-CZ" sz="1400" dirty="0"/>
              <a:t>	-	sledovat hospodaření samospráv a v případě ztrátového hospodaření navrhnout představenstvu změnu 	plánu v průběhu roku 2018</a:t>
            </a:r>
          </a:p>
          <a:p>
            <a:pPr marL="450850" indent="-450850">
              <a:buNone/>
              <a:tabLst>
                <a:tab pos="534988" algn="l"/>
              </a:tabLst>
            </a:pPr>
            <a:endParaRPr lang="cs-CZ" sz="1300" dirty="0"/>
          </a:p>
          <a:p>
            <a:pPr marL="450850" indent="-450850">
              <a:buNone/>
              <a:tabLst>
                <a:tab pos="534988" algn="l"/>
              </a:tabLst>
            </a:pPr>
            <a:r>
              <a:rPr lang="cs-CZ" sz="1400" dirty="0"/>
              <a:t>V Přešticích:  31. 05. 2018	</a:t>
            </a:r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62" y="324525"/>
            <a:ext cx="1071570" cy="714380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05775"/>
            <a:ext cx="900000" cy="90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95936" y="921109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(Část 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101</Words>
  <Application>Microsoft Office PowerPoint</Application>
  <PresentationFormat>Předvádění na obrazovce (4:3)</PresentationFormat>
  <Paragraphs>105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sady Office</vt:lpstr>
      <vt:lpstr>Shromáždění delegátů 2018</vt:lpstr>
      <vt:lpstr>    Program  s h r o m á ž d ě n í    d e l e g á t ů   konaného ve čtvrtek dne   31. 05. 2018 od  18:00 hodin        </vt:lpstr>
      <vt:lpstr>  Podklady pro shromáždění delegátů 31.05.2018               (Část 1) </vt:lpstr>
      <vt:lpstr>Podklady pro shromáždění delegátů 31.05.2018  (Část 2) </vt:lpstr>
      <vt:lpstr> N á v r h   u s n e s e n í shromáždění delegátů konaného 31.05.2018  </vt:lpstr>
      <vt:lpstr>N á v r h   u s n e s e n í shromáždění delegátů konaného 31.05.2018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Shromáždění delegátů 2015</dc:title>
  <dc:creator>Zoubková</dc:creator>
  <cp:lastModifiedBy>Jaroslav Majer</cp:lastModifiedBy>
  <cp:revision>80</cp:revision>
  <dcterms:created xsi:type="dcterms:W3CDTF">2015-05-27T10:52:42Z</dcterms:created>
  <dcterms:modified xsi:type="dcterms:W3CDTF">2018-05-31T11:44:10Z</dcterms:modified>
</cp:coreProperties>
</file>